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82" r:id="rId5"/>
    <p:sldId id="273" r:id="rId6"/>
    <p:sldId id="274" r:id="rId7"/>
    <p:sldId id="287" r:id="rId8"/>
    <p:sldId id="288" r:id="rId9"/>
    <p:sldId id="318" r:id="rId10"/>
    <p:sldId id="341" r:id="rId11"/>
    <p:sldId id="328" r:id="rId12"/>
    <p:sldId id="317" r:id="rId13"/>
    <p:sldId id="319" r:id="rId14"/>
    <p:sldId id="327" r:id="rId15"/>
    <p:sldId id="321" r:id="rId16"/>
    <p:sldId id="316" r:id="rId17"/>
    <p:sldId id="308" r:id="rId18"/>
    <p:sldId id="329" r:id="rId19"/>
    <p:sldId id="323" r:id="rId20"/>
    <p:sldId id="324" r:id="rId21"/>
    <p:sldId id="326" r:id="rId22"/>
    <p:sldId id="325" r:id="rId23"/>
    <p:sldId id="322" r:id="rId24"/>
    <p:sldId id="330" r:id="rId25"/>
    <p:sldId id="333" r:id="rId26"/>
    <p:sldId id="309" r:id="rId27"/>
    <p:sldId id="289" r:id="rId28"/>
    <p:sldId id="311" r:id="rId29"/>
    <p:sldId id="312" r:id="rId30"/>
    <p:sldId id="339" r:id="rId31"/>
    <p:sldId id="313" r:id="rId32"/>
    <p:sldId id="338" r:id="rId33"/>
    <p:sldId id="310" r:id="rId34"/>
    <p:sldId id="335" r:id="rId35"/>
    <p:sldId id="342" r:id="rId36"/>
    <p:sldId id="344" r:id="rId37"/>
    <p:sldId id="315" r:id="rId38"/>
    <p:sldId id="336" r:id="rId39"/>
    <p:sldId id="340" r:id="rId40"/>
    <p:sldId id="290" r:id="rId41"/>
    <p:sldId id="280" r:id="rId42"/>
  </p:sldIdLst>
  <p:sldSz cx="9144000" cy="5143500" type="screen16x9"/>
  <p:notesSz cx="9944100" cy="6805613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F Samuel" initials="NS" lastIdx="12" clrIdx="0">
    <p:extLst>
      <p:ext uri="{19B8F6BF-5375-455C-9EA6-DF929625EA0E}">
        <p15:presenceInfo xmlns:p15="http://schemas.microsoft.com/office/powerpoint/2012/main" userId="S-1-5-21-2168302598-1863713828-21486192-710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71" autoAdjust="0"/>
  </p:normalViewPr>
  <p:slideViewPr>
    <p:cSldViewPr snapToGrid="0" snapToObjects="1">
      <p:cViewPr>
        <p:scale>
          <a:sx n="66" d="100"/>
          <a:sy n="66" d="100"/>
        </p:scale>
        <p:origin x="-292" y="3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6E4DA-594F-4FD8-A18A-DFAA6BE7CD0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3A648C6-10E9-47B8-9446-4158B4CB40C2}">
      <dgm:prSet phldrT="[Texte]"/>
      <dgm:spPr/>
      <dgm:t>
        <a:bodyPr/>
        <a:lstStyle/>
        <a:p>
          <a:r>
            <a:rPr lang="fr-FR" dirty="0" smtClean="0"/>
            <a:t>Diagnostic</a:t>
          </a:r>
          <a:endParaRPr lang="fr-FR" dirty="0"/>
        </a:p>
      </dgm:t>
    </dgm:pt>
    <dgm:pt modelId="{3EAB2865-69E9-48E2-AC55-A35D6FE9F8D0}" type="parTrans" cxnId="{5390235E-9CF4-44CC-B2CC-BEF7FECF2274}">
      <dgm:prSet/>
      <dgm:spPr/>
      <dgm:t>
        <a:bodyPr/>
        <a:lstStyle/>
        <a:p>
          <a:endParaRPr lang="fr-FR"/>
        </a:p>
      </dgm:t>
    </dgm:pt>
    <dgm:pt modelId="{1743B4B0-E3C0-4244-B1C7-A944D092A456}" type="sibTrans" cxnId="{5390235E-9CF4-44CC-B2CC-BEF7FECF2274}">
      <dgm:prSet/>
      <dgm:spPr/>
      <dgm:t>
        <a:bodyPr/>
        <a:lstStyle/>
        <a:p>
          <a:endParaRPr lang="fr-FR"/>
        </a:p>
      </dgm:t>
    </dgm:pt>
    <dgm:pt modelId="{6D84F1EB-30C3-4B60-9BDA-570516299450}">
      <dgm:prSet phldrT="[Texte]"/>
      <dgm:spPr/>
      <dgm:t>
        <a:bodyPr/>
        <a:lstStyle/>
        <a:p>
          <a:r>
            <a:rPr lang="fr-FR" dirty="0" smtClean="0"/>
            <a:t>Etat des lieux et des enjeux</a:t>
          </a:r>
          <a:endParaRPr lang="fr-FR" dirty="0"/>
        </a:p>
      </dgm:t>
    </dgm:pt>
    <dgm:pt modelId="{BFE4A9DA-22C2-4A6C-AD6D-32EDA6E11CA7}" type="parTrans" cxnId="{739A9033-2B25-47C0-843A-2B66D1BAB087}">
      <dgm:prSet/>
      <dgm:spPr/>
      <dgm:t>
        <a:bodyPr/>
        <a:lstStyle/>
        <a:p>
          <a:endParaRPr lang="fr-FR"/>
        </a:p>
      </dgm:t>
    </dgm:pt>
    <dgm:pt modelId="{D24BF8E4-A96B-4BA3-B259-0CFD2E64BF2D}" type="sibTrans" cxnId="{739A9033-2B25-47C0-843A-2B66D1BAB087}">
      <dgm:prSet/>
      <dgm:spPr/>
      <dgm:t>
        <a:bodyPr/>
        <a:lstStyle/>
        <a:p>
          <a:endParaRPr lang="fr-FR"/>
        </a:p>
      </dgm:t>
    </dgm:pt>
    <dgm:pt modelId="{9CF4F92D-8E86-4180-A634-6A1D2AEA90B2}">
      <dgm:prSet phldrT="[Texte]"/>
      <dgm:spPr/>
      <dgm:t>
        <a:bodyPr/>
        <a:lstStyle/>
        <a:p>
          <a:r>
            <a:rPr lang="fr-FR" dirty="0" smtClean="0"/>
            <a:t>Elaboration</a:t>
          </a:r>
          <a:endParaRPr lang="fr-FR" dirty="0"/>
        </a:p>
      </dgm:t>
    </dgm:pt>
    <dgm:pt modelId="{DE04D726-8B90-4BAC-BF3C-9655124BCAFB}" type="parTrans" cxnId="{415A69CB-2337-4648-9923-548DD61381B2}">
      <dgm:prSet/>
      <dgm:spPr/>
      <dgm:t>
        <a:bodyPr/>
        <a:lstStyle/>
        <a:p>
          <a:endParaRPr lang="fr-FR"/>
        </a:p>
      </dgm:t>
    </dgm:pt>
    <dgm:pt modelId="{9083187F-FFD2-41FB-8E5C-921FBC7723E4}" type="sibTrans" cxnId="{415A69CB-2337-4648-9923-548DD61381B2}">
      <dgm:prSet/>
      <dgm:spPr/>
      <dgm:t>
        <a:bodyPr/>
        <a:lstStyle/>
        <a:p>
          <a:endParaRPr lang="fr-FR"/>
        </a:p>
      </dgm:t>
    </dgm:pt>
    <dgm:pt modelId="{9BD269AC-D9DD-45DD-B064-CA0ACE660E50}">
      <dgm:prSet phldrT="[Texte]"/>
      <dgm:spPr/>
      <dgm:t>
        <a:bodyPr/>
        <a:lstStyle/>
        <a:p>
          <a:r>
            <a:rPr lang="fr-FR" dirty="0" smtClean="0"/>
            <a:t>Plan d’actions</a:t>
          </a:r>
          <a:endParaRPr lang="fr-FR" dirty="0"/>
        </a:p>
      </dgm:t>
    </dgm:pt>
    <dgm:pt modelId="{23C39D2D-EBE0-478A-BCE1-CBF780C294F2}" type="parTrans" cxnId="{6969E2CC-0DC4-4728-8840-251161F0A0F7}">
      <dgm:prSet/>
      <dgm:spPr/>
      <dgm:t>
        <a:bodyPr/>
        <a:lstStyle/>
        <a:p>
          <a:endParaRPr lang="fr-FR"/>
        </a:p>
      </dgm:t>
    </dgm:pt>
    <dgm:pt modelId="{8448427F-B8F7-4093-84F9-C38AE79AEC27}" type="sibTrans" cxnId="{6969E2CC-0DC4-4728-8840-251161F0A0F7}">
      <dgm:prSet/>
      <dgm:spPr/>
      <dgm:t>
        <a:bodyPr/>
        <a:lstStyle/>
        <a:p>
          <a:endParaRPr lang="fr-FR"/>
        </a:p>
      </dgm:t>
    </dgm:pt>
    <dgm:pt modelId="{129C87DE-CCCF-4B17-A0E6-9E77DB4469BF}">
      <dgm:prSet phldrT="[Texte]"/>
      <dgm:spPr/>
      <dgm:t>
        <a:bodyPr/>
        <a:lstStyle/>
        <a:p>
          <a:r>
            <a:rPr lang="fr-FR" dirty="0" smtClean="0"/>
            <a:t>Plan opérationnel &amp; budgétaire</a:t>
          </a:r>
          <a:endParaRPr lang="fr-FR" dirty="0"/>
        </a:p>
      </dgm:t>
    </dgm:pt>
    <dgm:pt modelId="{DF6F2D01-D20D-48F2-9BF0-0AB0741F70B9}" type="parTrans" cxnId="{7821AA55-B9E0-4A01-8289-D863501C6B12}">
      <dgm:prSet/>
      <dgm:spPr/>
      <dgm:t>
        <a:bodyPr/>
        <a:lstStyle/>
        <a:p>
          <a:endParaRPr lang="fr-FR"/>
        </a:p>
      </dgm:t>
    </dgm:pt>
    <dgm:pt modelId="{99CF003A-AC5C-4454-B4A7-73DF0FE79686}" type="sibTrans" cxnId="{7821AA55-B9E0-4A01-8289-D863501C6B12}">
      <dgm:prSet/>
      <dgm:spPr/>
      <dgm:t>
        <a:bodyPr/>
        <a:lstStyle/>
        <a:p>
          <a:endParaRPr lang="fr-FR"/>
        </a:p>
      </dgm:t>
    </dgm:pt>
    <dgm:pt modelId="{154DE2F2-BC0C-4B96-92C7-FE2E5687F657}" type="pres">
      <dgm:prSet presAssocID="{81F6E4DA-594F-4FD8-A18A-DFAA6BE7CD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E48702D-A446-4FB4-BE4D-9DDCF0DF2888}" type="pres">
      <dgm:prSet presAssocID="{83A648C6-10E9-47B8-9446-4158B4CB40C2}" presName="composite" presStyleCnt="0"/>
      <dgm:spPr/>
    </dgm:pt>
    <dgm:pt modelId="{2444D42B-F6AB-418A-B992-3CC9BD23C425}" type="pres">
      <dgm:prSet presAssocID="{83A648C6-10E9-47B8-9446-4158B4CB40C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28E378-31F5-41C3-972B-350C5479FE10}" type="pres">
      <dgm:prSet presAssocID="{83A648C6-10E9-47B8-9446-4158B4CB40C2}" presName="descendantText" presStyleLbl="alignAcc1" presStyleIdx="0" presStyleCnt="2" custLinFactNeighborX="11667" custLinFactNeighborY="-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60715C-2901-4B32-B0DE-18164517361C}" type="pres">
      <dgm:prSet presAssocID="{1743B4B0-E3C0-4244-B1C7-A944D092A456}" presName="sp" presStyleCnt="0"/>
      <dgm:spPr/>
    </dgm:pt>
    <dgm:pt modelId="{63129CFC-727F-4798-A7C7-666604C8AB48}" type="pres">
      <dgm:prSet presAssocID="{9CF4F92D-8E86-4180-A634-6A1D2AEA90B2}" presName="composite" presStyleCnt="0"/>
      <dgm:spPr/>
    </dgm:pt>
    <dgm:pt modelId="{5A5C200C-9094-48CF-A36D-7BE92FA930CD}" type="pres">
      <dgm:prSet presAssocID="{9CF4F92D-8E86-4180-A634-6A1D2AEA90B2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56A929-EE5E-460F-B6C1-F6ABD81F680C}" type="pres">
      <dgm:prSet presAssocID="{9CF4F92D-8E86-4180-A634-6A1D2AEA90B2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39A9033-2B25-47C0-843A-2B66D1BAB087}" srcId="{83A648C6-10E9-47B8-9446-4158B4CB40C2}" destId="{6D84F1EB-30C3-4B60-9BDA-570516299450}" srcOrd="0" destOrd="0" parTransId="{BFE4A9DA-22C2-4A6C-AD6D-32EDA6E11CA7}" sibTransId="{D24BF8E4-A96B-4BA3-B259-0CFD2E64BF2D}"/>
    <dgm:cxn modelId="{6969E2CC-0DC4-4728-8840-251161F0A0F7}" srcId="{9CF4F92D-8E86-4180-A634-6A1D2AEA90B2}" destId="{9BD269AC-D9DD-45DD-B064-CA0ACE660E50}" srcOrd="0" destOrd="0" parTransId="{23C39D2D-EBE0-478A-BCE1-CBF780C294F2}" sibTransId="{8448427F-B8F7-4093-84F9-C38AE79AEC27}"/>
    <dgm:cxn modelId="{CC192110-8CAE-48CF-A390-BE1E179A9563}" type="presOf" srcId="{81F6E4DA-594F-4FD8-A18A-DFAA6BE7CD03}" destId="{154DE2F2-BC0C-4B96-92C7-FE2E5687F657}" srcOrd="0" destOrd="0" presId="urn:microsoft.com/office/officeart/2005/8/layout/chevron2"/>
    <dgm:cxn modelId="{E10413C5-6F00-4B0E-B0C2-3FD72EB0BE25}" type="presOf" srcId="{129C87DE-CCCF-4B17-A0E6-9E77DB4469BF}" destId="{7456A929-EE5E-460F-B6C1-F6ABD81F680C}" srcOrd="0" destOrd="1" presId="urn:microsoft.com/office/officeart/2005/8/layout/chevron2"/>
    <dgm:cxn modelId="{298299D3-3978-4310-A4B9-6CD990C26EFD}" type="presOf" srcId="{83A648C6-10E9-47B8-9446-4158B4CB40C2}" destId="{2444D42B-F6AB-418A-B992-3CC9BD23C425}" srcOrd="0" destOrd="0" presId="urn:microsoft.com/office/officeart/2005/8/layout/chevron2"/>
    <dgm:cxn modelId="{415A69CB-2337-4648-9923-548DD61381B2}" srcId="{81F6E4DA-594F-4FD8-A18A-DFAA6BE7CD03}" destId="{9CF4F92D-8E86-4180-A634-6A1D2AEA90B2}" srcOrd="1" destOrd="0" parTransId="{DE04D726-8B90-4BAC-BF3C-9655124BCAFB}" sibTransId="{9083187F-FFD2-41FB-8E5C-921FBC7723E4}"/>
    <dgm:cxn modelId="{C973821F-9E8F-4798-874A-66910F387B93}" type="presOf" srcId="{6D84F1EB-30C3-4B60-9BDA-570516299450}" destId="{EC28E378-31F5-41C3-972B-350C5479FE10}" srcOrd="0" destOrd="0" presId="urn:microsoft.com/office/officeart/2005/8/layout/chevron2"/>
    <dgm:cxn modelId="{710E4F94-923B-4207-8FB0-CD35A1F0196B}" type="presOf" srcId="{9BD269AC-D9DD-45DD-B064-CA0ACE660E50}" destId="{7456A929-EE5E-460F-B6C1-F6ABD81F680C}" srcOrd="0" destOrd="0" presId="urn:microsoft.com/office/officeart/2005/8/layout/chevron2"/>
    <dgm:cxn modelId="{5390235E-9CF4-44CC-B2CC-BEF7FECF2274}" srcId="{81F6E4DA-594F-4FD8-A18A-DFAA6BE7CD03}" destId="{83A648C6-10E9-47B8-9446-4158B4CB40C2}" srcOrd="0" destOrd="0" parTransId="{3EAB2865-69E9-48E2-AC55-A35D6FE9F8D0}" sibTransId="{1743B4B0-E3C0-4244-B1C7-A944D092A456}"/>
    <dgm:cxn modelId="{7821AA55-B9E0-4A01-8289-D863501C6B12}" srcId="{9CF4F92D-8E86-4180-A634-6A1D2AEA90B2}" destId="{129C87DE-CCCF-4B17-A0E6-9E77DB4469BF}" srcOrd="1" destOrd="0" parTransId="{DF6F2D01-D20D-48F2-9BF0-0AB0741F70B9}" sibTransId="{99CF003A-AC5C-4454-B4A7-73DF0FE79686}"/>
    <dgm:cxn modelId="{F99B9AB0-258F-437C-A453-9262EB9D9CDA}" type="presOf" srcId="{9CF4F92D-8E86-4180-A634-6A1D2AEA90B2}" destId="{5A5C200C-9094-48CF-A36D-7BE92FA930CD}" srcOrd="0" destOrd="0" presId="urn:microsoft.com/office/officeart/2005/8/layout/chevron2"/>
    <dgm:cxn modelId="{09F0E9EC-15DB-49FA-9E9C-CE08C2B6963F}" type="presParOf" srcId="{154DE2F2-BC0C-4B96-92C7-FE2E5687F657}" destId="{4E48702D-A446-4FB4-BE4D-9DDCF0DF2888}" srcOrd="0" destOrd="0" presId="urn:microsoft.com/office/officeart/2005/8/layout/chevron2"/>
    <dgm:cxn modelId="{4BF45A7D-B3E4-4164-8D3E-5C9A912F6B2A}" type="presParOf" srcId="{4E48702D-A446-4FB4-BE4D-9DDCF0DF2888}" destId="{2444D42B-F6AB-418A-B992-3CC9BD23C425}" srcOrd="0" destOrd="0" presId="urn:microsoft.com/office/officeart/2005/8/layout/chevron2"/>
    <dgm:cxn modelId="{F7B18FCB-7D2B-4A87-93C0-04FA2A670B72}" type="presParOf" srcId="{4E48702D-A446-4FB4-BE4D-9DDCF0DF2888}" destId="{EC28E378-31F5-41C3-972B-350C5479FE10}" srcOrd="1" destOrd="0" presId="urn:microsoft.com/office/officeart/2005/8/layout/chevron2"/>
    <dgm:cxn modelId="{F2DB3C98-2F90-4ADC-9B8A-DE1A7D5FC119}" type="presParOf" srcId="{154DE2F2-BC0C-4B96-92C7-FE2E5687F657}" destId="{3F60715C-2901-4B32-B0DE-18164517361C}" srcOrd="1" destOrd="0" presId="urn:microsoft.com/office/officeart/2005/8/layout/chevron2"/>
    <dgm:cxn modelId="{9C1237BA-A305-4804-8B59-329627BEBA78}" type="presParOf" srcId="{154DE2F2-BC0C-4B96-92C7-FE2E5687F657}" destId="{63129CFC-727F-4798-A7C7-666604C8AB48}" srcOrd="2" destOrd="0" presId="urn:microsoft.com/office/officeart/2005/8/layout/chevron2"/>
    <dgm:cxn modelId="{195C003F-DC68-4BCD-9937-9150FE8367BD}" type="presParOf" srcId="{63129CFC-727F-4798-A7C7-666604C8AB48}" destId="{5A5C200C-9094-48CF-A36D-7BE92FA930CD}" srcOrd="0" destOrd="0" presId="urn:microsoft.com/office/officeart/2005/8/layout/chevron2"/>
    <dgm:cxn modelId="{CD0D6B7B-74EA-4CA5-813A-7C5A5959C9BF}" type="presParOf" srcId="{63129CFC-727F-4798-A7C7-666604C8AB48}" destId="{7456A929-EE5E-460F-B6C1-F6ABD81F680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F6E4DA-594F-4FD8-A18A-DFAA6BE7CD0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3A648C6-10E9-47B8-9446-4158B4CB40C2}">
      <dgm:prSet phldrT="[Texte]"/>
      <dgm:spPr/>
      <dgm:t>
        <a:bodyPr/>
        <a:lstStyle/>
        <a:p>
          <a:r>
            <a:rPr lang="fr-FR" dirty="0" smtClean="0"/>
            <a:t>Diagnostic</a:t>
          </a:r>
          <a:endParaRPr lang="fr-FR" dirty="0"/>
        </a:p>
      </dgm:t>
    </dgm:pt>
    <dgm:pt modelId="{3EAB2865-69E9-48E2-AC55-A35D6FE9F8D0}" type="parTrans" cxnId="{5390235E-9CF4-44CC-B2CC-BEF7FECF2274}">
      <dgm:prSet/>
      <dgm:spPr/>
      <dgm:t>
        <a:bodyPr/>
        <a:lstStyle/>
        <a:p>
          <a:endParaRPr lang="fr-FR"/>
        </a:p>
      </dgm:t>
    </dgm:pt>
    <dgm:pt modelId="{1743B4B0-E3C0-4244-B1C7-A944D092A456}" type="sibTrans" cxnId="{5390235E-9CF4-44CC-B2CC-BEF7FECF2274}">
      <dgm:prSet/>
      <dgm:spPr/>
      <dgm:t>
        <a:bodyPr/>
        <a:lstStyle/>
        <a:p>
          <a:endParaRPr lang="fr-FR"/>
        </a:p>
      </dgm:t>
    </dgm:pt>
    <dgm:pt modelId="{6D84F1EB-30C3-4B60-9BDA-570516299450}">
      <dgm:prSet phldrT="[Texte]"/>
      <dgm:spPr/>
      <dgm:t>
        <a:bodyPr/>
        <a:lstStyle/>
        <a:p>
          <a:r>
            <a:rPr lang="fr-FR" dirty="0" smtClean="0"/>
            <a:t>Etat des lieux et des enjeux</a:t>
          </a:r>
          <a:endParaRPr lang="fr-FR" dirty="0"/>
        </a:p>
      </dgm:t>
    </dgm:pt>
    <dgm:pt modelId="{BFE4A9DA-22C2-4A6C-AD6D-32EDA6E11CA7}" type="parTrans" cxnId="{739A9033-2B25-47C0-843A-2B66D1BAB087}">
      <dgm:prSet/>
      <dgm:spPr/>
      <dgm:t>
        <a:bodyPr/>
        <a:lstStyle/>
        <a:p>
          <a:endParaRPr lang="fr-FR"/>
        </a:p>
      </dgm:t>
    </dgm:pt>
    <dgm:pt modelId="{D24BF8E4-A96B-4BA3-B259-0CFD2E64BF2D}" type="sibTrans" cxnId="{739A9033-2B25-47C0-843A-2B66D1BAB087}">
      <dgm:prSet/>
      <dgm:spPr/>
      <dgm:t>
        <a:bodyPr/>
        <a:lstStyle/>
        <a:p>
          <a:endParaRPr lang="fr-FR"/>
        </a:p>
      </dgm:t>
    </dgm:pt>
    <dgm:pt modelId="{154DE2F2-BC0C-4B96-92C7-FE2E5687F657}" type="pres">
      <dgm:prSet presAssocID="{81F6E4DA-594F-4FD8-A18A-DFAA6BE7CD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E48702D-A446-4FB4-BE4D-9DDCF0DF2888}" type="pres">
      <dgm:prSet presAssocID="{83A648C6-10E9-47B8-9446-4158B4CB40C2}" presName="composite" presStyleCnt="0"/>
      <dgm:spPr/>
    </dgm:pt>
    <dgm:pt modelId="{2444D42B-F6AB-418A-B992-3CC9BD23C425}" type="pres">
      <dgm:prSet presAssocID="{83A648C6-10E9-47B8-9446-4158B4CB40C2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28E378-31F5-41C3-972B-350C5479FE10}" type="pres">
      <dgm:prSet presAssocID="{83A648C6-10E9-47B8-9446-4158B4CB40C2}" presName="descendantText" presStyleLbl="alignAcc1" presStyleIdx="0" presStyleCnt="1" custLinFactNeighborX="11667" custLinFactNeighborY="-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39A9033-2B25-47C0-843A-2B66D1BAB087}" srcId="{83A648C6-10E9-47B8-9446-4158B4CB40C2}" destId="{6D84F1EB-30C3-4B60-9BDA-570516299450}" srcOrd="0" destOrd="0" parTransId="{BFE4A9DA-22C2-4A6C-AD6D-32EDA6E11CA7}" sibTransId="{D24BF8E4-A96B-4BA3-B259-0CFD2E64BF2D}"/>
    <dgm:cxn modelId="{BF9AB6EE-02E6-44F2-9DCE-1E85DD676555}" type="presOf" srcId="{83A648C6-10E9-47B8-9446-4158B4CB40C2}" destId="{2444D42B-F6AB-418A-B992-3CC9BD23C425}" srcOrd="0" destOrd="0" presId="urn:microsoft.com/office/officeart/2005/8/layout/chevron2"/>
    <dgm:cxn modelId="{3BF3398B-E8B7-4F00-8256-42FDD3BAFACF}" type="presOf" srcId="{6D84F1EB-30C3-4B60-9BDA-570516299450}" destId="{EC28E378-31F5-41C3-972B-350C5479FE10}" srcOrd="0" destOrd="0" presId="urn:microsoft.com/office/officeart/2005/8/layout/chevron2"/>
    <dgm:cxn modelId="{5390235E-9CF4-44CC-B2CC-BEF7FECF2274}" srcId="{81F6E4DA-594F-4FD8-A18A-DFAA6BE7CD03}" destId="{83A648C6-10E9-47B8-9446-4158B4CB40C2}" srcOrd="0" destOrd="0" parTransId="{3EAB2865-69E9-48E2-AC55-A35D6FE9F8D0}" sibTransId="{1743B4B0-E3C0-4244-B1C7-A944D092A456}"/>
    <dgm:cxn modelId="{B770D9F1-CFA8-415B-B4DC-B71EEF9BE28A}" type="presOf" srcId="{81F6E4DA-594F-4FD8-A18A-DFAA6BE7CD03}" destId="{154DE2F2-BC0C-4B96-92C7-FE2E5687F657}" srcOrd="0" destOrd="0" presId="urn:microsoft.com/office/officeart/2005/8/layout/chevron2"/>
    <dgm:cxn modelId="{02939CEA-BB0B-4A1E-8BAD-88AD7B7F9CD5}" type="presParOf" srcId="{154DE2F2-BC0C-4B96-92C7-FE2E5687F657}" destId="{4E48702D-A446-4FB4-BE4D-9DDCF0DF2888}" srcOrd="0" destOrd="0" presId="urn:microsoft.com/office/officeart/2005/8/layout/chevron2"/>
    <dgm:cxn modelId="{F60C0D4C-406D-46B1-A0C1-E5E9EC091C68}" type="presParOf" srcId="{4E48702D-A446-4FB4-BE4D-9DDCF0DF2888}" destId="{2444D42B-F6AB-418A-B992-3CC9BD23C425}" srcOrd="0" destOrd="0" presId="urn:microsoft.com/office/officeart/2005/8/layout/chevron2"/>
    <dgm:cxn modelId="{56DEB8C1-D2F4-4B49-9BD8-E7AB61CD882A}" type="presParOf" srcId="{4E48702D-A446-4FB4-BE4D-9DDCF0DF2888}" destId="{EC28E378-31F5-41C3-972B-350C5479FE1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F6E4DA-594F-4FD8-A18A-DFAA6BE7CD03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3A648C6-10E9-47B8-9446-4158B4CB40C2}">
      <dgm:prSet phldrT="[Texte]"/>
      <dgm:spPr/>
      <dgm:t>
        <a:bodyPr/>
        <a:lstStyle/>
        <a:p>
          <a:r>
            <a:rPr lang="fr-FR" dirty="0" smtClean="0"/>
            <a:t>Diagnostic</a:t>
          </a:r>
          <a:endParaRPr lang="fr-FR" dirty="0"/>
        </a:p>
      </dgm:t>
    </dgm:pt>
    <dgm:pt modelId="{3EAB2865-69E9-48E2-AC55-A35D6FE9F8D0}" type="parTrans" cxnId="{5390235E-9CF4-44CC-B2CC-BEF7FECF2274}">
      <dgm:prSet/>
      <dgm:spPr/>
      <dgm:t>
        <a:bodyPr/>
        <a:lstStyle/>
        <a:p>
          <a:endParaRPr lang="fr-FR"/>
        </a:p>
      </dgm:t>
    </dgm:pt>
    <dgm:pt modelId="{1743B4B0-E3C0-4244-B1C7-A944D092A456}" type="sibTrans" cxnId="{5390235E-9CF4-44CC-B2CC-BEF7FECF2274}">
      <dgm:prSet/>
      <dgm:spPr/>
      <dgm:t>
        <a:bodyPr/>
        <a:lstStyle/>
        <a:p>
          <a:endParaRPr lang="fr-FR"/>
        </a:p>
      </dgm:t>
    </dgm:pt>
    <dgm:pt modelId="{6D84F1EB-30C3-4B60-9BDA-570516299450}">
      <dgm:prSet phldrT="[Texte]"/>
      <dgm:spPr/>
      <dgm:t>
        <a:bodyPr/>
        <a:lstStyle/>
        <a:p>
          <a:r>
            <a:rPr lang="fr-FR" dirty="0" smtClean="0"/>
            <a:t>Etat des lieux et des enjeux</a:t>
          </a:r>
          <a:endParaRPr lang="fr-FR" dirty="0"/>
        </a:p>
      </dgm:t>
    </dgm:pt>
    <dgm:pt modelId="{BFE4A9DA-22C2-4A6C-AD6D-32EDA6E11CA7}" type="parTrans" cxnId="{739A9033-2B25-47C0-843A-2B66D1BAB087}">
      <dgm:prSet/>
      <dgm:spPr/>
      <dgm:t>
        <a:bodyPr/>
        <a:lstStyle/>
        <a:p>
          <a:endParaRPr lang="fr-FR"/>
        </a:p>
      </dgm:t>
    </dgm:pt>
    <dgm:pt modelId="{D24BF8E4-A96B-4BA3-B259-0CFD2E64BF2D}" type="sibTrans" cxnId="{739A9033-2B25-47C0-843A-2B66D1BAB087}">
      <dgm:prSet/>
      <dgm:spPr/>
      <dgm:t>
        <a:bodyPr/>
        <a:lstStyle/>
        <a:p>
          <a:endParaRPr lang="fr-FR"/>
        </a:p>
      </dgm:t>
    </dgm:pt>
    <dgm:pt modelId="{9CF4F92D-8E86-4180-A634-6A1D2AEA90B2}">
      <dgm:prSet phldrT="[Texte]"/>
      <dgm:spPr/>
      <dgm:t>
        <a:bodyPr/>
        <a:lstStyle/>
        <a:p>
          <a:r>
            <a:rPr lang="fr-FR" dirty="0" smtClean="0"/>
            <a:t>Elaboration</a:t>
          </a:r>
          <a:endParaRPr lang="fr-FR" dirty="0"/>
        </a:p>
      </dgm:t>
    </dgm:pt>
    <dgm:pt modelId="{DE04D726-8B90-4BAC-BF3C-9655124BCAFB}" type="parTrans" cxnId="{415A69CB-2337-4648-9923-548DD61381B2}">
      <dgm:prSet/>
      <dgm:spPr/>
      <dgm:t>
        <a:bodyPr/>
        <a:lstStyle/>
        <a:p>
          <a:endParaRPr lang="fr-FR"/>
        </a:p>
      </dgm:t>
    </dgm:pt>
    <dgm:pt modelId="{9083187F-FFD2-41FB-8E5C-921FBC7723E4}" type="sibTrans" cxnId="{415A69CB-2337-4648-9923-548DD61381B2}">
      <dgm:prSet/>
      <dgm:spPr/>
      <dgm:t>
        <a:bodyPr/>
        <a:lstStyle/>
        <a:p>
          <a:endParaRPr lang="fr-FR"/>
        </a:p>
      </dgm:t>
    </dgm:pt>
    <dgm:pt modelId="{9BD269AC-D9DD-45DD-B064-CA0ACE660E50}">
      <dgm:prSet phldrT="[Texte]"/>
      <dgm:spPr/>
      <dgm:t>
        <a:bodyPr/>
        <a:lstStyle/>
        <a:p>
          <a:r>
            <a:rPr lang="fr-FR" dirty="0" smtClean="0"/>
            <a:t>Plan d’actions</a:t>
          </a:r>
          <a:endParaRPr lang="fr-FR" dirty="0"/>
        </a:p>
      </dgm:t>
    </dgm:pt>
    <dgm:pt modelId="{23C39D2D-EBE0-478A-BCE1-CBF780C294F2}" type="parTrans" cxnId="{6969E2CC-0DC4-4728-8840-251161F0A0F7}">
      <dgm:prSet/>
      <dgm:spPr/>
      <dgm:t>
        <a:bodyPr/>
        <a:lstStyle/>
        <a:p>
          <a:endParaRPr lang="fr-FR"/>
        </a:p>
      </dgm:t>
    </dgm:pt>
    <dgm:pt modelId="{8448427F-B8F7-4093-84F9-C38AE79AEC27}" type="sibTrans" cxnId="{6969E2CC-0DC4-4728-8840-251161F0A0F7}">
      <dgm:prSet/>
      <dgm:spPr/>
      <dgm:t>
        <a:bodyPr/>
        <a:lstStyle/>
        <a:p>
          <a:endParaRPr lang="fr-FR"/>
        </a:p>
      </dgm:t>
    </dgm:pt>
    <dgm:pt modelId="{129C87DE-CCCF-4B17-A0E6-9E77DB4469BF}">
      <dgm:prSet phldrT="[Texte]"/>
      <dgm:spPr/>
      <dgm:t>
        <a:bodyPr/>
        <a:lstStyle/>
        <a:p>
          <a:r>
            <a:rPr lang="fr-FR" dirty="0" smtClean="0"/>
            <a:t>Plan opérationnel &amp; budgétaire</a:t>
          </a:r>
          <a:endParaRPr lang="fr-FR" dirty="0"/>
        </a:p>
      </dgm:t>
    </dgm:pt>
    <dgm:pt modelId="{DF6F2D01-D20D-48F2-9BF0-0AB0741F70B9}" type="parTrans" cxnId="{7821AA55-B9E0-4A01-8289-D863501C6B12}">
      <dgm:prSet/>
      <dgm:spPr/>
      <dgm:t>
        <a:bodyPr/>
        <a:lstStyle/>
        <a:p>
          <a:endParaRPr lang="fr-FR"/>
        </a:p>
      </dgm:t>
    </dgm:pt>
    <dgm:pt modelId="{99CF003A-AC5C-4454-B4A7-73DF0FE79686}" type="sibTrans" cxnId="{7821AA55-B9E0-4A01-8289-D863501C6B12}">
      <dgm:prSet/>
      <dgm:spPr/>
      <dgm:t>
        <a:bodyPr/>
        <a:lstStyle/>
        <a:p>
          <a:endParaRPr lang="fr-FR"/>
        </a:p>
      </dgm:t>
    </dgm:pt>
    <dgm:pt modelId="{154DE2F2-BC0C-4B96-92C7-FE2E5687F657}" type="pres">
      <dgm:prSet presAssocID="{81F6E4DA-594F-4FD8-A18A-DFAA6BE7CD0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E48702D-A446-4FB4-BE4D-9DDCF0DF2888}" type="pres">
      <dgm:prSet presAssocID="{83A648C6-10E9-47B8-9446-4158B4CB40C2}" presName="composite" presStyleCnt="0"/>
      <dgm:spPr/>
    </dgm:pt>
    <dgm:pt modelId="{2444D42B-F6AB-418A-B992-3CC9BD23C425}" type="pres">
      <dgm:prSet presAssocID="{83A648C6-10E9-47B8-9446-4158B4CB40C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28E378-31F5-41C3-972B-350C5479FE10}" type="pres">
      <dgm:prSet presAssocID="{83A648C6-10E9-47B8-9446-4158B4CB40C2}" presName="descendantText" presStyleLbl="alignAcc1" presStyleIdx="0" presStyleCnt="2" custLinFactNeighborX="11667" custLinFactNeighborY="-9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60715C-2901-4B32-B0DE-18164517361C}" type="pres">
      <dgm:prSet presAssocID="{1743B4B0-E3C0-4244-B1C7-A944D092A456}" presName="sp" presStyleCnt="0"/>
      <dgm:spPr/>
    </dgm:pt>
    <dgm:pt modelId="{63129CFC-727F-4798-A7C7-666604C8AB48}" type="pres">
      <dgm:prSet presAssocID="{9CF4F92D-8E86-4180-A634-6A1D2AEA90B2}" presName="composite" presStyleCnt="0"/>
      <dgm:spPr/>
    </dgm:pt>
    <dgm:pt modelId="{5A5C200C-9094-48CF-A36D-7BE92FA930CD}" type="pres">
      <dgm:prSet presAssocID="{9CF4F92D-8E86-4180-A634-6A1D2AEA90B2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456A929-EE5E-460F-B6C1-F6ABD81F680C}" type="pres">
      <dgm:prSet presAssocID="{9CF4F92D-8E86-4180-A634-6A1D2AEA90B2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CD7A702-1EAC-4EA0-8BE2-27B52B332323}" type="presOf" srcId="{81F6E4DA-594F-4FD8-A18A-DFAA6BE7CD03}" destId="{154DE2F2-BC0C-4B96-92C7-FE2E5687F657}" srcOrd="0" destOrd="0" presId="urn:microsoft.com/office/officeart/2005/8/layout/chevron2"/>
    <dgm:cxn modelId="{415A69CB-2337-4648-9923-548DD61381B2}" srcId="{81F6E4DA-594F-4FD8-A18A-DFAA6BE7CD03}" destId="{9CF4F92D-8E86-4180-A634-6A1D2AEA90B2}" srcOrd="1" destOrd="0" parTransId="{DE04D726-8B90-4BAC-BF3C-9655124BCAFB}" sibTransId="{9083187F-FFD2-41FB-8E5C-921FBC7723E4}"/>
    <dgm:cxn modelId="{B239BE7F-8299-46FE-9318-A7BBC1668CB5}" type="presOf" srcId="{129C87DE-CCCF-4B17-A0E6-9E77DB4469BF}" destId="{7456A929-EE5E-460F-B6C1-F6ABD81F680C}" srcOrd="0" destOrd="1" presId="urn:microsoft.com/office/officeart/2005/8/layout/chevron2"/>
    <dgm:cxn modelId="{8D45C2B6-4349-4AB6-9026-38DEAE0434E7}" type="presOf" srcId="{6D84F1EB-30C3-4B60-9BDA-570516299450}" destId="{EC28E378-31F5-41C3-972B-350C5479FE10}" srcOrd="0" destOrd="0" presId="urn:microsoft.com/office/officeart/2005/8/layout/chevron2"/>
    <dgm:cxn modelId="{739A9033-2B25-47C0-843A-2B66D1BAB087}" srcId="{83A648C6-10E9-47B8-9446-4158B4CB40C2}" destId="{6D84F1EB-30C3-4B60-9BDA-570516299450}" srcOrd="0" destOrd="0" parTransId="{BFE4A9DA-22C2-4A6C-AD6D-32EDA6E11CA7}" sibTransId="{D24BF8E4-A96B-4BA3-B259-0CFD2E64BF2D}"/>
    <dgm:cxn modelId="{07C570C6-0069-44C0-B767-DEEA65423EF9}" type="presOf" srcId="{83A648C6-10E9-47B8-9446-4158B4CB40C2}" destId="{2444D42B-F6AB-418A-B992-3CC9BD23C425}" srcOrd="0" destOrd="0" presId="urn:microsoft.com/office/officeart/2005/8/layout/chevron2"/>
    <dgm:cxn modelId="{6969E2CC-0DC4-4728-8840-251161F0A0F7}" srcId="{9CF4F92D-8E86-4180-A634-6A1D2AEA90B2}" destId="{9BD269AC-D9DD-45DD-B064-CA0ACE660E50}" srcOrd="0" destOrd="0" parTransId="{23C39D2D-EBE0-478A-BCE1-CBF780C294F2}" sibTransId="{8448427F-B8F7-4093-84F9-C38AE79AEC27}"/>
    <dgm:cxn modelId="{5390235E-9CF4-44CC-B2CC-BEF7FECF2274}" srcId="{81F6E4DA-594F-4FD8-A18A-DFAA6BE7CD03}" destId="{83A648C6-10E9-47B8-9446-4158B4CB40C2}" srcOrd="0" destOrd="0" parTransId="{3EAB2865-69E9-48E2-AC55-A35D6FE9F8D0}" sibTransId="{1743B4B0-E3C0-4244-B1C7-A944D092A456}"/>
    <dgm:cxn modelId="{E83F88BE-3C9E-4802-BE93-4507CF89D59F}" type="presOf" srcId="{9CF4F92D-8E86-4180-A634-6A1D2AEA90B2}" destId="{5A5C200C-9094-48CF-A36D-7BE92FA930CD}" srcOrd="0" destOrd="0" presId="urn:microsoft.com/office/officeart/2005/8/layout/chevron2"/>
    <dgm:cxn modelId="{7821AA55-B9E0-4A01-8289-D863501C6B12}" srcId="{9CF4F92D-8E86-4180-A634-6A1D2AEA90B2}" destId="{129C87DE-CCCF-4B17-A0E6-9E77DB4469BF}" srcOrd="1" destOrd="0" parTransId="{DF6F2D01-D20D-48F2-9BF0-0AB0741F70B9}" sibTransId="{99CF003A-AC5C-4454-B4A7-73DF0FE79686}"/>
    <dgm:cxn modelId="{B6E84031-4CEF-4566-B38A-72ED024D38D2}" type="presOf" srcId="{9BD269AC-D9DD-45DD-B064-CA0ACE660E50}" destId="{7456A929-EE5E-460F-B6C1-F6ABD81F680C}" srcOrd="0" destOrd="0" presId="urn:microsoft.com/office/officeart/2005/8/layout/chevron2"/>
    <dgm:cxn modelId="{2BA79622-8B7C-4A5C-8AA3-CB989E73DB09}" type="presParOf" srcId="{154DE2F2-BC0C-4B96-92C7-FE2E5687F657}" destId="{4E48702D-A446-4FB4-BE4D-9DDCF0DF2888}" srcOrd="0" destOrd="0" presId="urn:microsoft.com/office/officeart/2005/8/layout/chevron2"/>
    <dgm:cxn modelId="{9C61EE1D-C48D-4EFC-9AAB-6058CE7B5598}" type="presParOf" srcId="{4E48702D-A446-4FB4-BE4D-9DDCF0DF2888}" destId="{2444D42B-F6AB-418A-B992-3CC9BD23C425}" srcOrd="0" destOrd="0" presId="urn:microsoft.com/office/officeart/2005/8/layout/chevron2"/>
    <dgm:cxn modelId="{FB139315-6517-4508-862C-36CE37BE9FCB}" type="presParOf" srcId="{4E48702D-A446-4FB4-BE4D-9DDCF0DF2888}" destId="{EC28E378-31F5-41C3-972B-350C5479FE10}" srcOrd="1" destOrd="0" presId="urn:microsoft.com/office/officeart/2005/8/layout/chevron2"/>
    <dgm:cxn modelId="{2EB355B0-86E7-47B0-B19F-556C29DD38A9}" type="presParOf" srcId="{154DE2F2-BC0C-4B96-92C7-FE2E5687F657}" destId="{3F60715C-2901-4B32-B0DE-18164517361C}" srcOrd="1" destOrd="0" presId="urn:microsoft.com/office/officeart/2005/8/layout/chevron2"/>
    <dgm:cxn modelId="{A2C3DB77-352F-4312-A71D-B892B037CE1B}" type="presParOf" srcId="{154DE2F2-BC0C-4B96-92C7-FE2E5687F657}" destId="{63129CFC-727F-4798-A7C7-666604C8AB48}" srcOrd="2" destOrd="0" presId="urn:microsoft.com/office/officeart/2005/8/layout/chevron2"/>
    <dgm:cxn modelId="{47B41344-0DA0-410A-B52A-E8827962B57E}" type="presParOf" srcId="{63129CFC-727F-4798-A7C7-666604C8AB48}" destId="{5A5C200C-9094-48CF-A36D-7BE92FA930CD}" srcOrd="0" destOrd="0" presId="urn:microsoft.com/office/officeart/2005/8/layout/chevron2"/>
    <dgm:cxn modelId="{D750FF01-3B5B-4992-BF34-B50CEF4C75BF}" type="presParOf" srcId="{63129CFC-727F-4798-A7C7-666604C8AB48}" destId="{7456A929-EE5E-460F-B6C1-F6ABD81F680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4D42B-F6AB-418A-B992-3CC9BD23C425}">
      <dsp:nvSpPr>
        <dsp:cNvPr id="0" name=""/>
        <dsp:cNvSpPr/>
      </dsp:nvSpPr>
      <dsp:spPr>
        <a:xfrm rot="5400000">
          <a:off x="-273587" y="274677"/>
          <a:ext cx="1823913" cy="12767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Diagnostic</a:t>
          </a:r>
          <a:endParaRPr lang="fr-FR" sz="2100" kern="1200" dirty="0"/>
        </a:p>
      </dsp:txBody>
      <dsp:txXfrm rot="-5400000">
        <a:off x="1" y="639460"/>
        <a:ext cx="1276739" cy="547174"/>
      </dsp:txXfrm>
    </dsp:sp>
    <dsp:sp modelId="{EC28E378-31F5-41C3-972B-350C5479FE10}">
      <dsp:nvSpPr>
        <dsp:cNvPr id="0" name=""/>
        <dsp:cNvSpPr/>
      </dsp:nvSpPr>
      <dsp:spPr>
        <a:xfrm rot="5400000">
          <a:off x="2748418" y="-1471679"/>
          <a:ext cx="1185543" cy="41289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Etat des lieux et des enjeux</a:t>
          </a:r>
          <a:endParaRPr lang="fr-FR" sz="2300" kern="1200" dirty="0"/>
        </a:p>
      </dsp:txBody>
      <dsp:txXfrm rot="-5400000">
        <a:off x="1276739" y="57873"/>
        <a:ext cx="4071029" cy="1069797"/>
      </dsp:txXfrm>
    </dsp:sp>
    <dsp:sp modelId="{5A5C200C-9094-48CF-A36D-7BE92FA930CD}">
      <dsp:nvSpPr>
        <dsp:cNvPr id="0" name=""/>
        <dsp:cNvSpPr/>
      </dsp:nvSpPr>
      <dsp:spPr>
        <a:xfrm rot="5400000">
          <a:off x="-273587" y="1807733"/>
          <a:ext cx="1823913" cy="12767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Elaboration</a:t>
          </a:r>
          <a:endParaRPr lang="fr-FR" sz="2100" kern="1200" dirty="0"/>
        </a:p>
      </dsp:txBody>
      <dsp:txXfrm rot="-5400000">
        <a:off x="1" y="2172516"/>
        <a:ext cx="1276739" cy="547174"/>
      </dsp:txXfrm>
    </dsp:sp>
    <dsp:sp modelId="{7456A929-EE5E-460F-B6C1-F6ABD81F680C}">
      <dsp:nvSpPr>
        <dsp:cNvPr id="0" name=""/>
        <dsp:cNvSpPr/>
      </dsp:nvSpPr>
      <dsp:spPr>
        <a:xfrm rot="5400000">
          <a:off x="2748418" y="62466"/>
          <a:ext cx="1185543" cy="41289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Plan d’actions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Plan opérationnel &amp; budgétaire</a:t>
          </a:r>
          <a:endParaRPr lang="fr-FR" sz="2300" kern="1200" dirty="0"/>
        </a:p>
      </dsp:txBody>
      <dsp:txXfrm rot="-5400000">
        <a:off x="1276739" y="1592019"/>
        <a:ext cx="4071029" cy="1069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4D42B-F6AB-418A-B992-3CC9BD23C425}">
      <dsp:nvSpPr>
        <dsp:cNvPr id="0" name=""/>
        <dsp:cNvSpPr/>
      </dsp:nvSpPr>
      <dsp:spPr>
        <a:xfrm rot="5400000">
          <a:off x="-130900" y="130900"/>
          <a:ext cx="872668" cy="6108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 smtClean="0"/>
            <a:t>Diagnostic</a:t>
          </a:r>
          <a:endParaRPr lang="fr-FR" sz="1100" kern="1200" dirty="0"/>
        </a:p>
      </dsp:txBody>
      <dsp:txXfrm rot="-5400000">
        <a:off x="1" y="305434"/>
        <a:ext cx="610867" cy="261801"/>
      </dsp:txXfrm>
    </dsp:sp>
    <dsp:sp modelId="{EC28E378-31F5-41C3-972B-350C5479FE10}">
      <dsp:nvSpPr>
        <dsp:cNvPr id="0" name=""/>
        <dsp:cNvSpPr/>
      </dsp:nvSpPr>
      <dsp:spPr>
        <a:xfrm rot="5400000">
          <a:off x="4158047" y="-3547180"/>
          <a:ext cx="567234" cy="76615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300" kern="1200" dirty="0" smtClean="0"/>
            <a:t>Etat des lieux et des enjeux</a:t>
          </a:r>
          <a:endParaRPr lang="fr-FR" sz="3300" kern="1200" dirty="0"/>
        </a:p>
      </dsp:txBody>
      <dsp:txXfrm rot="-5400000">
        <a:off x="610867" y="27690"/>
        <a:ext cx="7633904" cy="511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4D42B-F6AB-418A-B992-3CC9BD23C425}">
      <dsp:nvSpPr>
        <dsp:cNvPr id="0" name=""/>
        <dsp:cNvSpPr/>
      </dsp:nvSpPr>
      <dsp:spPr>
        <a:xfrm rot="5400000">
          <a:off x="-273587" y="274677"/>
          <a:ext cx="1823913" cy="12767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Diagnostic</a:t>
          </a:r>
          <a:endParaRPr lang="fr-FR" sz="2100" kern="1200" dirty="0"/>
        </a:p>
      </dsp:txBody>
      <dsp:txXfrm rot="-5400000">
        <a:off x="1" y="639460"/>
        <a:ext cx="1276739" cy="547174"/>
      </dsp:txXfrm>
    </dsp:sp>
    <dsp:sp modelId="{EC28E378-31F5-41C3-972B-350C5479FE10}">
      <dsp:nvSpPr>
        <dsp:cNvPr id="0" name=""/>
        <dsp:cNvSpPr/>
      </dsp:nvSpPr>
      <dsp:spPr>
        <a:xfrm rot="5400000">
          <a:off x="2748418" y="-1471679"/>
          <a:ext cx="1185543" cy="41289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Etat des lieux et des enjeux</a:t>
          </a:r>
          <a:endParaRPr lang="fr-FR" sz="2300" kern="1200" dirty="0"/>
        </a:p>
      </dsp:txBody>
      <dsp:txXfrm rot="-5400000">
        <a:off x="1276739" y="57873"/>
        <a:ext cx="4071029" cy="1069797"/>
      </dsp:txXfrm>
    </dsp:sp>
    <dsp:sp modelId="{5A5C200C-9094-48CF-A36D-7BE92FA930CD}">
      <dsp:nvSpPr>
        <dsp:cNvPr id="0" name=""/>
        <dsp:cNvSpPr/>
      </dsp:nvSpPr>
      <dsp:spPr>
        <a:xfrm rot="5400000">
          <a:off x="-273587" y="1807733"/>
          <a:ext cx="1823913" cy="12767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kern="1200" dirty="0" smtClean="0"/>
            <a:t>Elaboration</a:t>
          </a:r>
          <a:endParaRPr lang="fr-FR" sz="2100" kern="1200" dirty="0"/>
        </a:p>
      </dsp:txBody>
      <dsp:txXfrm rot="-5400000">
        <a:off x="1" y="2172516"/>
        <a:ext cx="1276739" cy="547174"/>
      </dsp:txXfrm>
    </dsp:sp>
    <dsp:sp modelId="{7456A929-EE5E-460F-B6C1-F6ABD81F680C}">
      <dsp:nvSpPr>
        <dsp:cNvPr id="0" name=""/>
        <dsp:cNvSpPr/>
      </dsp:nvSpPr>
      <dsp:spPr>
        <a:xfrm rot="5400000">
          <a:off x="2748418" y="62466"/>
          <a:ext cx="1185543" cy="41289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Plan d’actions</a:t>
          </a:r>
          <a:endParaRPr lang="fr-FR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300" kern="1200" dirty="0" smtClean="0"/>
            <a:t>Plan opérationnel &amp; budgétaire</a:t>
          </a:r>
          <a:endParaRPr lang="fr-FR" sz="2300" kern="1200" dirty="0"/>
        </a:p>
      </dsp:txBody>
      <dsp:txXfrm rot="-5400000">
        <a:off x="1276739" y="1592019"/>
        <a:ext cx="4071029" cy="1069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5362B-3CD6-4F37-BFF2-3F9A97AC9632}" type="datetimeFigureOut">
              <a:rPr lang="fr-FR" smtClean="0"/>
              <a:t>12/01/2021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DB257-19B9-4326-98CB-6C2272F3870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851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DD571-402F-4954-B93E-A239FD21547D}" type="datetimeFigureOut">
              <a:rPr lang="fr-FR" smtClean="0"/>
              <a:t>12/01/2021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4411" y="3275201"/>
            <a:ext cx="7955279" cy="26797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D3934-37DC-460C-B1B2-3AF6178F62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912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714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461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038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97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4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675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476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025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559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28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23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8ECC-BD1D-3E40-9DC0-1F5193C16E59}" type="datetimeFigureOut">
              <a:rPr lang="fr-FR" smtClean="0"/>
              <a:t>12/01/2021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ADAB-5E4A-DF4E-85DC-542A88CE7A7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04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LIDE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PLAN DE GESTION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2012" y="693019"/>
            <a:ext cx="320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Pourquoi des plans de gestion ?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1757" y="1383556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la promesse d’une </a:t>
            </a:r>
            <a:r>
              <a:rPr lang="fr-FR" dirty="0" smtClean="0"/>
              <a:t>destination…						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28" y="363939"/>
            <a:ext cx="3280109" cy="437347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621757" y="1922053"/>
            <a:ext cx="221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…qui vaut le voyage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43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PLAN DE GESTION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0716" y="1548257"/>
            <a:ext cx="7978916" cy="5064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moment de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questionnement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sens.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méthodologie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référentiel, la mémoire d’un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cap, un horizon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rencontres, des échanges, une </a:t>
            </a:r>
            <a:r>
              <a:rPr lang="fr-F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coconstruction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une appropriation collective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réflexion sur soi même, une auto évaluation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43104" y="901926"/>
            <a:ext cx="400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permet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d’agir en Homme de pensées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60716" y="901926"/>
            <a:ext cx="3164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plan de gestion: un voyage…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67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PLAN DE GESTION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1320" y="1130576"/>
            <a:ext cx="8491492" cy="4078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un diagnostic du site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Une stratégie d’intervention</a:t>
            </a:r>
          </a:p>
          <a:p>
            <a:pPr marL="800100" lvl="1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Patrimoine naturel</a:t>
            </a:r>
            <a:endParaRPr lang="fr-FR" sz="17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L’ accueil </a:t>
            </a:r>
            <a:r>
              <a:rPr lang="fr-FR" sz="1750" dirty="0">
                <a:latin typeface="Calibri" panose="020F0502020204030204" pitchFamily="34" charset="0"/>
                <a:ea typeface="Calibri" panose="020F0502020204030204" pitchFamily="34" charset="0"/>
              </a:rPr>
              <a:t>du </a:t>
            </a: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public</a:t>
            </a:r>
            <a:r>
              <a:rPr lang="fr-FR" sz="175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257300" lvl="2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fr-FR" sz="175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Aménagement, restauration et entretien des chemins</a:t>
            </a:r>
          </a:p>
          <a:p>
            <a:pPr marL="1257300" lvl="2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fr-FR" sz="175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Entretien</a:t>
            </a:r>
            <a:r>
              <a:rPr lang="fr-FR" sz="1750" dirty="0">
                <a:latin typeface="Calibri" panose="020F0502020204030204" pitchFamily="34" charset="0"/>
                <a:ea typeface="Times New Roman" panose="02020603050405020304" pitchFamily="18" charset="0"/>
              </a:rPr>
              <a:t>, pose, remplacement des infrastructures et mobiliers bois</a:t>
            </a:r>
          </a:p>
          <a:p>
            <a:pPr marL="1257300" lvl="2" indent="-34290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sz="1750" dirty="0">
                <a:latin typeface="Calibri" panose="020F0502020204030204" pitchFamily="34" charset="0"/>
                <a:ea typeface="Times New Roman" panose="02020603050405020304" pitchFamily="18" charset="0"/>
              </a:rPr>
              <a:t>Entretien, renouvellement de la signalétique directionnelle et pédagogique</a:t>
            </a: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sz="1750" dirty="0">
                <a:latin typeface="Calibri" panose="020F0502020204030204" pitchFamily="34" charset="0"/>
                <a:ea typeface="Calibri" panose="020F0502020204030204" pitchFamily="34" charset="0"/>
              </a:rPr>
              <a:t>Un plan pluriannuel d’entretien et la restauration de milieux </a:t>
            </a: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naturels</a:t>
            </a: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Un registre d’opérations</a:t>
            </a:r>
            <a:endParaRPr lang="fr-FR" sz="17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fr-FR" sz="1750" dirty="0">
                <a:latin typeface="Calibri" panose="020F0502020204030204" pitchFamily="34" charset="0"/>
                <a:ea typeface="Calibri" panose="020F0502020204030204" pitchFamily="34" charset="0"/>
              </a:rPr>
              <a:t>planification </a:t>
            </a: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des </a:t>
            </a:r>
            <a:r>
              <a:rPr lang="fr-FR" sz="1750" dirty="0">
                <a:latin typeface="Calibri" panose="020F0502020204030204" pitchFamily="34" charset="0"/>
                <a:ea typeface="Calibri" panose="020F0502020204030204" pitchFamily="34" charset="0"/>
              </a:rPr>
              <a:t>dossiers </a:t>
            </a: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réglementaires.</a:t>
            </a:r>
            <a:endParaRPr lang="fr-FR" sz="17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50" dirty="0">
                <a:latin typeface="Calibri" panose="020F0502020204030204" pitchFamily="34" charset="0"/>
                <a:ea typeface="Calibri" panose="020F0502020204030204" pitchFamily="34" charset="0"/>
              </a:rPr>
              <a:t>La mise en place d’indicateurs </a:t>
            </a: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de suivi et d’évaluation</a:t>
            </a:r>
            <a:endParaRPr lang="fr-FR" sz="17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Des documents de communication</a:t>
            </a:r>
            <a:endParaRPr lang="fr-FR" sz="175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sz="1750" dirty="0" smtClean="0">
                <a:latin typeface="Calibri" panose="020F0502020204030204" pitchFamily="34" charset="0"/>
                <a:ea typeface="Calibri" panose="020F0502020204030204" pitchFamily="34" charset="0"/>
              </a:rPr>
              <a:t>Une planification budgétaire</a:t>
            </a:r>
            <a:endParaRPr lang="fr-FR" sz="175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47066" y="814159"/>
            <a:ext cx="419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 permet de penser en Homme d’actions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32153" y="814159"/>
            <a:ext cx="364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plan de gestion: une destination…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323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LE PROJET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9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ETUDE 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1638" y="559873"/>
            <a:ext cx="234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PLANS DE GESTION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471612" y="1264444"/>
            <a:ext cx="237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27 plans de gestions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71612" y="2678160"/>
            <a:ext cx="256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Plusieurs déclinaisons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2436018" y="3285519"/>
            <a:ext cx="4191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« Cœurs de natures 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« Espaces relais 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« Corridors »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/>
              <a:t>« Parcs paysagers, culturels et sportifs »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469517" y="2194969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1119 Ha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469517" y="1704392"/>
            <a:ext cx="206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10 mois d’études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62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28" y="0"/>
            <a:ext cx="5787081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ZONE D’ETUDE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71638" y="559873"/>
            <a:ext cx="456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PLANS DE GESTION « CŒURS DE NATURE »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03819"/>
              </p:ext>
            </p:extLst>
          </p:nvPr>
        </p:nvGraphicFramePr>
        <p:xfrm>
          <a:off x="0" y="1200150"/>
          <a:ext cx="3339228" cy="3394076"/>
        </p:xfrm>
        <a:graphic>
          <a:graphicData uri="http://schemas.openxmlformats.org/drawingml/2006/table">
            <a:tbl>
              <a:tblPr firstRow="1" firstCol="1" bandRow="1"/>
              <a:tblGrid>
                <a:gridCol w="1331868"/>
                <a:gridCol w="1236279"/>
                <a:gridCol w="771081"/>
              </a:tblGrid>
              <a:tr h="161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gestion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Surface (ha)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RNR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RNR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73,20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Marais de Fretin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Marais de Fretin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31,41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3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bois de la Marque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Bois d'Infière_ENS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46,56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5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Bois de la Noyelle_ENS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73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Bois de Warwammes_ENS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Bois de la Courte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732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chaîne des lacs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 du Héron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169,81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3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Parc urbain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 des espagnols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7321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Lac du château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1474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Parc de la Deûle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lagunage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106,43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Ansereuilles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corridor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louvière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14,98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canteraine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69,96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7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Gîte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111,28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Près du Hem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Base des Près du Hem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105,59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462" marR="36462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00" y="0"/>
            <a:ext cx="5932137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ZONE </a:t>
            </a:r>
            <a:r>
              <a:rPr lang="fr-FR" sz="1200" dirty="0">
                <a:latin typeface="Arial"/>
                <a:cs typeface="Arial"/>
              </a:rPr>
              <a:t>D’ETUDE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67891" y="779646"/>
            <a:ext cx="432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PLANS DE GESTION « ESPACES RELAIS »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55050"/>
              </p:ext>
            </p:extLst>
          </p:nvPr>
        </p:nvGraphicFramePr>
        <p:xfrm>
          <a:off x="67862" y="1531433"/>
          <a:ext cx="3266700" cy="3302000"/>
        </p:xfrm>
        <a:graphic>
          <a:graphicData uri="http://schemas.openxmlformats.org/drawingml/2006/table">
            <a:tbl>
              <a:tblPr firstRow="1" firstCol="1" bandRow="1"/>
              <a:tblGrid>
                <a:gridCol w="1302939"/>
                <a:gridCol w="1209427"/>
                <a:gridCol w="754334"/>
              </a:tblGrid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gestion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Sites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Surface (ha)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Bonniers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6 Bonniers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9,06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butte de Baisieux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marais de la Marque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Zone humide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Sainghin</a:t>
                      </a: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en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Mélantois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4,11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Périseaux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Parc des </a:t>
                      </a:r>
                      <a:r>
                        <a:rPr lang="fr-FR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Aubepines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9,87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Jardin Petit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68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Etang Rolland Dubois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bois de la Chanterelle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Bois de la Chanterelle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32,50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PCUK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PCUK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37,61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bassins filtrants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bassins filtrants de Leers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Domaine du Vert Bois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Domaine du Vert Bois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2,33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72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71" y="0"/>
            <a:ext cx="5787029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ZONE </a:t>
            </a:r>
            <a:r>
              <a:rPr lang="fr-FR" sz="1200" dirty="0">
                <a:latin typeface="Arial"/>
                <a:cs typeface="Arial"/>
              </a:rPr>
              <a:t>D’ETUDE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65950" y="570828"/>
            <a:ext cx="39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PLANS DE GESTION « CORRIDORS »</a:t>
            </a:r>
            <a:endParaRPr lang="fr-FR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759200"/>
              </p:ext>
            </p:extLst>
          </p:nvPr>
        </p:nvGraphicFramePr>
        <p:xfrm>
          <a:off x="165950" y="964312"/>
          <a:ext cx="2950041" cy="4068249"/>
        </p:xfrm>
        <a:graphic>
          <a:graphicData uri="http://schemas.openxmlformats.org/drawingml/2006/table">
            <a:tbl>
              <a:tblPr firstRow="1" firstCol="1" bandRow="1"/>
              <a:tblGrid>
                <a:gridCol w="1176638"/>
                <a:gridCol w="1092191"/>
                <a:gridCol w="681212"/>
              </a:tblGrid>
              <a:tr h="148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gestion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sSurface (ha)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8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Chemins de promenade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PDIPR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176 Km soit 16 ha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Chemin des Bonniers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Boucle des Périseaux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VVV Paris Roubaix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Canal de Roubaix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chaîne d'écluses à Wasquehal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29,21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Leers à Wattrelos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64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branche de Roubaix/Tourcoing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645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Parc de la Lys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Parc de la Lys mitoyenne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37,77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5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Parc de la Lys rivière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Basse Deûle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 de Deûle citadelle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67,30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01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 de Deûle rive droite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 de Deûle rive gauche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Canal de Seclin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Canal de Seclin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20,20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VVV Seclin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Marque Urbaine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Marque Urbaine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11,25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Vallée de la Marque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 Marque Fretin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18,94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Contournement RNR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VVV la Marque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932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Haute Deûle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Haute Deûle - Le corridor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16,89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Haute Deûle La Louvière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93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Haute Deûle_Haubourdin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484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Haute Deûle_La Gîte</a:t>
                      </a:r>
                      <a:endParaRPr lang="fr-FR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293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Haute </a:t>
                      </a:r>
                      <a:r>
                        <a:rPr lang="fr-FR" sz="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Deûle_Les</a:t>
                      </a:r>
                      <a:r>
                        <a:rPr lang="fr-FR" sz="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Ansereuilles</a:t>
                      </a:r>
                      <a:endParaRPr lang="fr-FR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529" marR="33529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2" y="385011"/>
            <a:ext cx="8597979" cy="46427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ZONE </a:t>
            </a:r>
            <a:r>
              <a:rPr lang="fr-FR" sz="1200" dirty="0">
                <a:latin typeface="Arial"/>
                <a:cs typeface="Arial"/>
              </a:rPr>
              <a:t>D’ETUDE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11281" y="211989"/>
            <a:ext cx="3953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PLANS DE GESTION « CORRIDORS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09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82" y="0"/>
            <a:ext cx="5783974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ZONE </a:t>
            </a:r>
            <a:r>
              <a:rPr lang="fr-FR" sz="1200" dirty="0">
                <a:latin typeface="Arial"/>
                <a:cs typeface="Arial"/>
              </a:rPr>
              <a:t>D’ETUDE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9350" y="614062"/>
            <a:ext cx="4039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PLANS DE GESTION</a:t>
            </a:r>
            <a:br>
              <a:rPr lang="fr-FR" dirty="0" smtClean="0"/>
            </a:br>
            <a:r>
              <a:rPr lang="fr-FR" dirty="0" smtClean="0"/>
              <a:t> «</a:t>
            </a:r>
            <a:r>
              <a:rPr lang="fr-FR" dirty="0"/>
              <a:t>parcs paysagers, culturels </a:t>
            </a:r>
            <a:r>
              <a:rPr lang="fr-FR" dirty="0" smtClean="0"/>
              <a:t>et sportifs»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495478"/>
              </p:ext>
            </p:extLst>
          </p:nvPr>
        </p:nvGraphicFramePr>
        <p:xfrm>
          <a:off x="157192" y="1834632"/>
          <a:ext cx="3125269" cy="2325370"/>
        </p:xfrm>
        <a:graphic>
          <a:graphicData uri="http://schemas.openxmlformats.org/drawingml/2006/table">
            <a:tbl>
              <a:tblPr firstRow="1" firstCol="1" bandRow="1"/>
              <a:tblGrid>
                <a:gridCol w="1246529"/>
                <a:gridCol w="1157065"/>
                <a:gridCol w="721675"/>
              </a:tblGrid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Plan de gestion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Sites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Surface (ha)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Crématoriums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Crématorium Watrelos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3,41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Crématorium d'Herlies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1,82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 jardin des Géants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les Géants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2,11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Mosaïc, le jardin des cultures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Parc J.J Rousseau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38,20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Mosaïc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Musée de Fromelles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Musée de Fromelles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Musée de plein air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Musée de plein air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12,29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Stadium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Stadium</a:t>
                      </a:r>
                      <a:endParaRPr lang="fr-FR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15,01</a:t>
                      </a:r>
                      <a:endParaRPr lang="fr-FR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4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426714" y="1180147"/>
            <a:ext cx="6290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  <a:t>ELABORATION</a:t>
            </a:r>
            <a:b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  <a:t> DES PLANS DE GESTION </a:t>
            </a:r>
            <a:b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FR" sz="2400" b="1" dirty="0" smtClean="0">
                <a:solidFill>
                  <a:schemeClr val="bg1"/>
                </a:solidFill>
                <a:latin typeface="Arial"/>
                <a:cs typeface="Arial"/>
              </a:rPr>
              <a:t>DES ESPACES VERTS ET DE NATURE</a:t>
            </a:r>
          </a:p>
          <a:p>
            <a:pPr algn="ctr"/>
            <a:endParaRPr lang="fr-FR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"/>
                <a:cs typeface="Arial"/>
              </a:rPr>
              <a:t>Comité technique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"/>
                <a:cs typeface="Arial"/>
              </a:rPr>
              <a:t>13 Janvier 2021</a:t>
            </a:r>
            <a:endParaRPr lang="fr-FR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2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OBJECTIF DE L’ETUDE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04" y="75405"/>
            <a:ext cx="2133600" cy="214312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6293" y="762612"/>
            <a:ext cx="8491492" cy="426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Diagnostic du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patrimoine naturel et des usages</a:t>
            </a: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Définition des enjeux </a:t>
            </a:r>
            <a:endParaRPr lang="fr-FR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Biodiversité</a:t>
            </a:r>
          </a:p>
          <a:p>
            <a:pPr marL="800100" lvl="1" indent="-342900" algn="just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Problématique d’accueil dans toutes ces dimensions d’usages 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57300" lvl="2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fr-FR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Aménagement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, restauration et entretien des chemins</a:t>
            </a:r>
          </a:p>
          <a:p>
            <a:pPr marL="1257300" lvl="2" indent="-342900">
              <a:lnSpc>
                <a:spcPct val="105000"/>
              </a:lnSpc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Entretien, pose, remplacement des infrastructures et mobiliers bois</a:t>
            </a:r>
          </a:p>
          <a:p>
            <a:pPr marL="1257300" lvl="2" indent="-342900">
              <a:lnSpc>
                <a:spcPct val="10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Entretien, renouvellement de la signalétique directionnelle et pédagogique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Planification stratégique (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plan d’actions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Méthodes d’entretien et la restauration de milieux naturels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Programmation technique, opérationnelle 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Programmation administrative et réglementaire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Indicateurs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de suivi et d’évaluation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Chiffrage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des opérations d’entretien et d’aménagement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(PPI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et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PPF)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05000"/>
              </a:lnSpc>
              <a:spcAft>
                <a:spcPts val="800"/>
              </a:spcAft>
            </a:pP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OBJECTIF DE L’ETUDE / Focus 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8644" y="672584"/>
            <a:ext cx="373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plan pluriannuel d’investissement: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6423641" y="1360635"/>
            <a:ext cx="177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Etudes associées</a:t>
            </a:r>
            <a:endParaRPr lang="fr-FR" b="1" u="sng" dirty="0"/>
          </a:p>
        </p:txBody>
      </p:sp>
      <p:sp>
        <p:nvSpPr>
          <p:cNvPr id="5" name="ZoneTexte 4"/>
          <p:cNvSpPr txBox="1"/>
          <p:nvPr/>
        </p:nvSpPr>
        <p:spPr>
          <a:xfrm>
            <a:off x="22238" y="1331881"/>
            <a:ext cx="3135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 entretien renouvellement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44341" y="1798844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Chemins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4341" y="2101509"/>
            <a:ext cx="178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Ouvrages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4341" y="2431370"/>
            <a:ext cx="135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Mobiliers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4341" y="2734035"/>
            <a:ext cx="162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Signalétique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44341" y="302128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Patrimoine </a:t>
            </a: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arboré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3399757" y="1341971"/>
            <a:ext cx="259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Restauratio</a:t>
            </a:r>
            <a:r>
              <a:rPr lang="fr-FR" b="1" u="sng" dirty="0"/>
              <a:t>n</a:t>
            </a:r>
            <a:r>
              <a:rPr lang="fr-FR" b="1" u="sng" dirty="0" smtClean="0"/>
              <a:t> des milieux </a:t>
            </a:r>
            <a:endParaRPr lang="fr-FR" b="1" u="sng" dirty="0"/>
          </a:p>
        </p:txBody>
      </p:sp>
      <p:sp>
        <p:nvSpPr>
          <p:cNvPr id="18" name="ZoneTexte 17"/>
          <p:cNvSpPr txBox="1"/>
          <p:nvPr/>
        </p:nvSpPr>
        <p:spPr>
          <a:xfrm>
            <a:off x="3798814" y="1907404"/>
            <a:ext cx="15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Boisements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98814" y="2203817"/>
            <a:ext cx="1886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Zones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049865" y="114191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+</a:t>
            </a:r>
            <a:endParaRPr lang="fr-FR" sz="4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5885564" y="113796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+</a:t>
            </a:r>
            <a:endParaRPr lang="fr-FR" sz="4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667973" y="1893034"/>
            <a:ext cx="1836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Réglementaire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44341" y="3398459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Sécurité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702490" y="2256913"/>
            <a:ext cx="1967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Conception,</a:t>
            </a:r>
            <a:br>
              <a:rPr lang="fr-FR" dirty="0" smtClean="0"/>
            </a:br>
            <a:r>
              <a:rPr lang="fr-FR" dirty="0" smtClean="0"/>
              <a:t> mise en œuvre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71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 smtClean="0">
                <a:latin typeface="Arial"/>
                <a:cs typeface="Arial"/>
              </a:rPr>
              <a:t>OBJECTIF DE L’ETUDE / Focus 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78644" y="857250"/>
            <a:ext cx="403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plan pluriannuel de fonctionnement: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78644" y="1518838"/>
            <a:ext cx="193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Entretien des sites</a:t>
            </a:r>
            <a:endParaRPr lang="fr-FR" b="1" u="sng" dirty="0"/>
          </a:p>
        </p:txBody>
      </p:sp>
      <p:sp>
        <p:nvSpPr>
          <p:cNvPr id="10" name="ZoneTexte 9"/>
          <p:cNvSpPr txBox="1"/>
          <p:nvPr/>
        </p:nvSpPr>
        <p:spPr>
          <a:xfrm>
            <a:off x="1328738" y="2250281"/>
            <a:ext cx="129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Propreté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328738" y="2542537"/>
            <a:ext cx="20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Espaces naturels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328738" y="2834793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Patrimoine arboré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39126" y="3161976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Chemins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328738" y="3510234"/>
            <a:ext cx="178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Ouvrages bois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328738" y="3837417"/>
            <a:ext cx="135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Mobiliers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43151" y="4164600"/>
            <a:ext cx="162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Signalétique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144684" y="131878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/>
              <a:t>+</a:t>
            </a:r>
            <a:endParaRPr lang="fr-FR" sz="4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742908" y="1525982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ETUDES</a:t>
            </a:r>
            <a:endParaRPr lang="fr-FR" b="1" u="sng" dirty="0"/>
          </a:p>
        </p:txBody>
      </p:sp>
      <p:sp>
        <p:nvSpPr>
          <p:cNvPr id="19" name="ZoneTexte 18"/>
          <p:cNvSpPr txBox="1"/>
          <p:nvPr/>
        </p:nvSpPr>
        <p:spPr>
          <a:xfrm>
            <a:off x="5317775" y="2250281"/>
            <a:ext cx="262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Inventaires faune/flore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5317775" y="2605248"/>
            <a:ext cx="252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Cartographie Habitats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044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LE PROJET / </a:t>
            </a:r>
            <a:r>
              <a:rPr lang="fr-FR" sz="1200" dirty="0">
                <a:latin typeface="Arial"/>
                <a:cs typeface="Arial"/>
              </a:rPr>
              <a:t>RENDUS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25" y="576954"/>
            <a:ext cx="1913452" cy="38269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381" y="1474799"/>
            <a:ext cx="6578002" cy="2521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Synthèse du diagnostic et enjeux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Le plan d’actions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Plan quinquennal opérationnel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Registre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des opérations reprenant l’ensemble des fiches actions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Plan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pluriannuel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d’investissement</a:t>
            </a:r>
          </a:p>
          <a:p>
            <a:pPr marL="342900" lvl="0" indent="-342900" algn="just">
              <a:lnSpc>
                <a:spcPct val="10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Plan pluriannuel de fonctionnement</a:t>
            </a:r>
            <a:endParaRPr lang="fr-FR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Le tableau de bord de suivi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 smtClean="0">
                <a:latin typeface="Calibri" panose="020F0502020204030204" pitchFamily="34" charset="0"/>
                <a:ea typeface="Calibri" panose="020F0502020204030204" pitchFamily="34" charset="0"/>
              </a:rPr>
              <a:t>Un atlas cartographique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55031" y="687155"/>
            <a:ext cx="2375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 plan de gestion c’est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36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PILOTAGE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llipse 40"/>
          <p:cNvSpPr/>
          <p:nvPr/>
        </p:nvSpPr>
        <p:spPr>
          <a:xfrm>
            <a:off x="5465010" y="3324953"/>
            <a:ext cx="2850356" cy="8923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1223625" y="2050767"/>
            <a:ext cx="2519700" cy="6829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PILOTAGE / </a:t>
            </a:r>
            <a:r>
              <a:rPr lang="fr-FR" sz="1200" dirty="0" smtClean="0"/>
              <a:t>ORGANISATION ET GOUVERNANCE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931156" y="61601"/>
            <a:ext cx="195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Comité de Pilotage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947306" y="1007526"/>
            <a:ext cx="187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Comité Technique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223625" y="2207567"/>
            <a:ext cx="259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EXPERTS TECHNIQUES »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65010" y="3546107"/>
            <a:ext cx="258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GROUPES DE TRAVAIL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434474" y="2292466"/>
            <a:ext cx="162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Bureau d’étude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677459" y="69333"/>
            <a:ext cx="11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Validation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93613" y="1049037"/>
            <a:ext cx="1899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Gestion &amp; F</a:t>
            </a:r>
            <a:r>
              <a:rPr lang="fr-FR" dirty="0" smtClean="0"/>
              <a:t>onctionnement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M. David Fleury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-96650" y="2942925"/>
            <a:ext cx="1815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Ouvrages bois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M. Etienne Fortin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68130" y="3666172"/>
            <a:ext cx="1652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Signalétique,</a:t>
            </a:r>
            <a:br>
              <a:rPr lang="fr-FR" dirty="0" smtClean="0"/>
            </a:br>
            <a:r>
              <a:rPr lang="fr-FR" dirty="0" smtClean="0"/>
              <a:t>Sécurité, </a:t>
            </a:r>
            <a:r>
              <a:rPr lang="fr-FR" dirty="0"/>
              <a:t>C</a:t>
            </a:r>
            <a:r>
              <a:rPr lang="fr-FR" dirty="0" smtClean="0"/>
              <a:t>heminement</a:t>
            </a:r>
            <a:br>
              <a:rPr lang="fr-FR" dirty="0" smtClean="0"/>
            </a:br>
            <a:r>
              <a:rPr lang="fr-FR" dirty="0" smtClean="0">
                <a:solidFill>
                  <a:srgbClr val="FF0000"/>
                </a:solidFill>
              </a:rPr>
              <a:t>M. Quentin </a:t>
            </a:r>
            <a:r>
              <a:rPr lang="fr-FR" dirty="0" err="1">
                <a:solidFill>
                  <a:srgbClr val="FF0000"/>
                </a:solidFill>
              </a:rPr>
              <a:t>Spriet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75749" y="2722864"/>
            <a:ext cx="217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Suivi naturaliste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Mme. Sophie Wrobel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68183" y="1192192"/>
            <a:ext cx="2104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Restauration milieux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M. Pierre </a:t>
            </a:r>
            <a:r>
              <a:rPr lang="fr-FR" dirty="0" err="1" smtClean="0">
                <a:solidFill>
                  <a:srgbClr val="FF0000"/>
                </a:solidFill>
              </a:rPr>
              <a:t>Geneau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18706" y="3628115"/>
            <a:ext cx="1991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SIG &amp; Indicateurs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M. Romain Morvan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3" name="Connecteur droit avec flèche 22"/>
          <p:cNvCxnSpPr/>
          <p:nvPr/>
        </p:nvCxnSpPr>
        <p:spPr>
          <a:xfrm flipH="1" flipV="1">
            <a:off x="5930900" y="1527148"/>
            <a:ext cx="165100" cy="634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5882530" y="502903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6565901" y="2690529"/>
            <a:ext cx="233482" cy="729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5" idx="3"/>
          </p:cNvCxnSpPr>
          <p:nvPr/>
        </p:nvCxnSpPr>
        <p:spPr>
          <a:xfrm>
            <a:off x="3822093" y="2392233"/>
            <a:ext cx="1410307" cy="84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7582049" y="2292466"/>
            <a:ext cx="13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Elaboration </a:t>
            </a:r>
            <a:endParaRPr lang="fr-FR" dirty="0"/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3350419" y="1838523"/>
            <a:ext cx="150019" cy="2122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964406" y="2050767"/>
            <a:ext cx="259219" cy="15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1558880" y="2754954"/>
            <a:ext cx="261298" cy="3447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1806485" y="2835819"/>
            <a:ext cx="474078" cy="10021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2688111" y="2839821"/>
            <a:ext cx="0" cy="7882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2878931" y="2839821"/>
            <a:ext cx="142875" cy="10310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4353886" y="4248671"/>
            <a:ext cx="2730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Acteurs locaux,</a:t>
            </a:r>
            <a:br>
              <a:rPr lang="fr-FR" dirty="0" smtClean="0"/>
            </a:br>
            <a:r>
              <a:rPr lang="fr-FR" dirty="0" smtClean="0"/>
              <a:t>techniciens et associations 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8313294" y="3186323"/>
            <a:ext cx="67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Sites </a:t>
            </a:r>
            <a:endParaRPr lang="fr-FR" dirty="0"/>
          </a:p>
        </p:txBody>
      </p:sp>
      <p:cxnSp>
        <p:nvCxnSpPr>
          <p:cNvPr id="43" name="Connecteur droit 42"/>
          <p:cNvCxnSpPr/>
          <p:nvPr/>
        </p:nvCxnSpPr>
        <p:spPr>
          <a:xfrm flipV="1">
            <a:off x="5882530" y="4189648"/>
            <a:ext cx="199984" cy="169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>
            <a:stCxn id="40" idx="1"/>
          </p:cNvCxnSpPr>
          <p:nvPr/>
        </p:nvCxnSpPr>
        <p:spPr>
          <a:xfrm flipH="1">
            <a:off x="8136731" y="3370989"/>
            <a:ext cx="176563" cy="161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439900" y="890777"/>
            <a:ext cx="1565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Analyse/Débat</a:t>
            </a:r>
            <a:br>
              <a:rPr lang="fr-FR" dirty="0" smtClean="0"/>
            </a:br>
            <a:r>
              <a:rPr lang="fr-FR" dirty="0" smtClean="0"/>
              <a:t> technique</a:t>
            </a:r>
            <a:endParaRPr lang="fr-FR" dirty="0"/>
          </a:p>
        </p:txBody>
      </p:sp>
      <p:cxnSp>
        <p:nvCxnSpPr>
          <p:cNvPr id="37" name="Connecteur droit 36"/>
          <p:cNvCxnSpPr/>
          <p:nvPr/>
        </p:nvCxnSpPr>
        <p:spPr>
          <a:xfrm>
            <a:off x="7748153" y="4188738"/>
            <a:ext cx="145691" cy="2160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7325678" y="4438422"/>
            <a:ext cx="207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Thématiques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56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 animBg="1"/>
      <p:bldP spid="2" grpId="0"/>
      <p:bldP spid="3" grpId="0"/>
      <p:bldP spid="5" grpId="0"/>
      <p:bldP spid="8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6" grpId="0"/>
      <p:bldP spid="39" grpId="0"/>
      <p:bldP spid="40" grpId="0"/>
      <p:bldP spid="11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PILOTAGE / </a:t>
            </a:r>
            <a:r>
              <a:rPr lang="fr-FR" sz="1200" dirty="0"/>
              <a:t>ANIMATION TERRITORIALE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33" y="462554"/>
            <a:ext cx="4500205" cy="29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98" y="2467402"/>
            <a:ext cx="3773903" cy="25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7427" y="655372"/>
            <a:ext cx="4087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Responsables d’unités Fonctionnelles </a:t>
            </a:r>
            <a:br>
              <a:rPr lang="fr-FR" dirty="0" smtClean="0"/>
            </a:br>
            <a:r>
              <a:rPr lang="fr-FR" dirty="0" smtClean="0"/>
              <a:t>et chargé de mission au </a:t>
            </a:r>
          </a:p>
          <a:p>
            <a:r>
              <a:rPr lang="fr-FR" dirty="0" smtClean="0"/>
              <a:t>cœur du dispositif…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255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BUREAU D’ETUDE 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PILOTAGE / </a:t>
            </a:r>
            <a:r>
              <a:rPr lang="fr-FR" sz="1200" dirty="0"/>
              <a:t>BUREAU D’ETUDE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3" y="1135781"/>
            <a:ext cx="7598339" cy="3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0892" y="208532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FF0000"/>
                </a:solidFill>
                <a:latin typeface="Arial"/>
                <a:cs typeface="Arial"/>
              </a:rPr>
              <a:t>PILOTAGE / </a:t>
            </a:r>
            <a:r>
              <a:rPr lang="fr-FR" sz="1200" dirty="0">
                <a:solidFill>
                  <a:prstClr val="black"/>
                </a:solidFill>
              </a:rPr>
              <a:t>BUREAU D’ETUDES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prstClr val="white">
                    <a:lumMod val="65000"/>
                  </a:prst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36" y="159861"/>
            <a:ext cx="2122472" cy="8523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8420C5E-E992-F94D-AE1E-8B135E930BEC}"/>
              </a:ext>
            </a:extLst>
          </p:cNvPr>
          <p:cNvSpPr/>
          <p:nvPr/>
        </p:nvSpPr>
        <p:spPr>
          <a:xfrm>
            <a:off x="83307" y="837229"/>
            <a:ext cx="8161924" cy="3992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dirty="0">
                <a:solidFill>
                  <a:prstClr val="black"/>
                </a:solidFill>
                <a:ea typeface="Calibri" panose="020F0502020204030204" pitchFamily="34" charset="0"/>
              </a:rPr>
              <a:t>6 écologues et ingénieur écologue</a:t>
            </a: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dirty="0">
                <a:solidFill>
                  <a:prstClr val="black"/>
                </a:solidFill>
                <a:ea typeface="Calibri" panose="020F0502020204030204" pitchFamily="34" charset="0"/>
              </a:rPr>
              <a:t>Expérience longue dans les Hauts de France et bonne connaissance de plusieurs sites de la </a:t>
            </a:r>
            <a:r>
              <a:rPr lang="fr-FR">
                <a:solidFill>
                  <a:prstClr val="black"/>
                </a:solidFill>
                <a:ea typeface="Calibri" panose="020F0502020204030204" pitchFamily="34" charset="0"/>
              </a:rPr>
              <a:t>MEL (études </a:t>
            </a:r>
            <a:r>
              <a:rPr lang="fr-FR" dirty="0">
                <a:solidFill>
                  <a:prstClr val="black"/>
                </a:solidFill>
                <a:ea typeface="Calibri" panose="020F0502020204030204" pitchFamily="34" charset="0"/>
              </a:rPr>
              <a:t>réalisées </a:t>
            </a:r>
            <a:r>
              <a:rPr lang="fr-FR">
                <a:solidFill>
                  <a:prstClr val="black"/>
                </a:solidFill>
                <a:ea typeface="Calibri" panose="020F0502020204030204" pitchFamily="34" charset="0"/>
              </a:rPr>
              <a:t>sur certains sites)</a:t>
            </a:r>
            <a:endParaRPr lang="fr-FR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fr-FR" dirty="0">
                <a:solidFill>
                  <a:prstClr val="black"/>
                </a:solidFill>
                <a:ea typeface="Calibri" panose="020F0502020204030204" pitchFamily="34" charset="0"/>
              </a:rPr>
              <a:t>Cœur de métier du BET largement axé sur la rédaction de plans de gestion (conservatoires, plans de gestion différenciée)</a:t>
            </a:r>
          </a:p>
          <a:p>
            <a:pPr algn="just">
              <a:lnSpc>
                <a:spcPct val="105000"/>
              </a:lnSpc>
            </a:pPr>
            <a:r>
              <a:rPr lang="fr-FR" dirty="0">
                <a:solidFill>
                  <a:prstClr val="black"/>
                </a:solidFill>
                <a:ea typeface="Calibri" panose="020F0502020204030204" pitchFamily="34" charset="0"/>
              </a:rPr>
              <a:t>		</a:t>
            </a:r>
            <a:r>
              <a:rPr lang="fr-FR" sz="1600" dirty="0">
                <a:solidFill>
                  <a:prstClr val="black"/>
                </a:solidFill>
                <a:ea typeface="Calibri" panose="020F0502020204030204" pitchFamily="34" charset="0"/>
              </a:rPr>
              <a:t>- 	différentes échelles territoriales (grand sites à forte biodiversité, grands sites 				péri-urbains, communes en totalité, sites pilotes, trames vertes…</a:t>
            </a:r>
          </a:p>
          <a:p>
            <a:pPr algn="just">
              <a:lnSpc>
                <a:spcPct val="105000"/>
              </a:lnSpc>
            </a:pPr>
            <a:r>
              <a:rPr lang="fr-FR" sz="1600" dirty="0">
                <a:solidFill>
                  <a:prstClr val="black"/>
                </a:solidFill>
                <a:ea typeface="Calibri" panose="020F0502020204030204" pitchFamily="34" charset="0"/>
              </a:rPr>
              <a:t>		- 	plus de 150 documents de gestion produits</a:t>
            </a:r>
          </a:p>
          <a:p>
            <a:pPr algn="just">
              <a:lnSpc>
                <a:spcPct val="105000"/>
              </a:lnSpc>
            </a:pPr>
            <a:r>
              <a:rPr lang="fr-FR" sz="1600" dirty="0">
                <a:solidFill>
                  <a:prstClr val="black"/>
                </a:solidFill>
                <a:ea typeface="Calibri" panose="020F0502020204030204" pitchFamily="34" charset="0"/>
              </a:rPr>
              <a:t>		- 	une démarche commune (structure de document) mais ajustée selon les 				situations (enjeux, besoins, localisation…)</a:t>
            </a:r>
          </a:p>
          <a:p>
            <a:pPr algn="just">
              <a:lnSpc>
                <a:spcPct val="105000"/>
              </a:lnSpc>
            </a:pPr>
            <a:r>
              <a:rPr lang="fr-FR" dirty="0">
                <a:solidFill>
                  <a:prstClr val="black"/>
                </a:solidFill>
                <a:ea typeface="Calibri" panose="020F0502020204030204" pitchFamily="34" charset="0"/>
              </a:rPr>
              <a:t>•	Des expériences variées et nombreuses dans les domaines de l’expertise 	écologique, les volets réglementaires, la formation d’agents à la connaissance et 	la gestion de milieux..</a:t>
            </a:r>
          </a:p>
          <a:p>
            <a:pPr algn="just">
              <a:lnSpc>
                <a:spcPct val="105000"/>
              </a:lnSpc>
            </a:pPr>
            <a:endParaRPr lang="fr-FR" sz="1600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ORDRE DU JOUR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LES GRANDES ETAPES 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r>
              <a:rPr lang="fr-FR" sz="1200" dirty="0" smtClean="0">
                <a:latin typeface="Arial"/>
                <a:cs typeface="Arial"/>
              </a:rPr>
              <a:t>POINTS CLES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21" name="Diagramme 20"/>
          <p:cNvGraphicFramePr/>
          <p:nvPr>
            <p:extLst>
              <p:ext uri="{D42A27DB-BD31-4B8C-83A1-F6EECF244321}">
                <p14:modId xmlns:p14="http://schemas.microsoft.com/office/powerpoint/2010/main" val="1761552483"/>
              </p:ext>
            </p:extLst>
          </p:nvPr>
        </p:nvGraphicFramePr>
        <p:xfrm>
          <a:off x="1905000" y="1595505"/>
          <a:ext cx="5405642" cy="335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082800" y="110306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Phases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07821" y="1115762"/>
            <a:ext cx="80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Etapes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0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r>
              <a:rPr lang="fr-FR" sz="1200" dirty="0" smtClean="0">
                <a:latin typeface="Arial"/>
                <a:cs typeface="Arial"/>
              </a:rPr>
              <a:t>POINTS CLES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21" name="Diagramme 20"/>
          <p:cNvGraphicFramePr/>
          <p:nvPr>
            <p:extLst>
              <p:ext uri="{D42A27DB-BD31-4B8C-83A1-F6EECF244321}">
                <p14:modId xmlns:p14="http://schemas.microsoft.com/office/powerpoint/2010/main" val="1334853512"/>
              </p:ext>
            </p:extLst>
          </p:nvPr>
        </p:nvGraphicFramePr>
        <p:xfrm>
          <a:off x="664369" y="612427"/>
          <a:ext cx="8272462" cy="872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637376" y="1518491"/>
            <a:ext cx="85733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Recueil, analyse, appropriation des documents existants</a:t>
            </a:r>
          </a:p>
          <a:p>
            <a:r>
              <a:rPr lang="fr-FR" dirty="0" smtClean="0"/>
              <a:t>		Premier </a:t>
            </a:r>
            <a:r>
              <a:rPr lang="fr-FR" dirty="0"/>
              <a:t>bilan des enjeux identifiés selon les sites</a:t>
            </a:r>
          </a:p>
          <a:p>
            <a:r>
              <a:rPr lang="fr-FR" dirty="0" smtClean="0"/>
              <a:t>		Mise </a:t>
            </a:r>
            <a:r>
              <a:rPr lang="fr-FR" dirty="0"/>
              <a:t>en évidence des sites sans enjeux  identifiés ou “exprimés “ </a:t>
            </a:r>
            <a:r>
              <a:rPr lang="fr-FR" sz="1100" dirty="0"/>
              <a:t>(rédigés, cartographiés)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Visites des sites avec les gestionnaires/perception des enjeux-objectifs de gestion</a:t>
            </a:r>
          </a:p>
          <a:p>
            <a:r>
              <a:rPr lang="fr-FR" dirty="0" smtClean="0"/>
              <a:t>		Recueil </a:t>
            </a:r>
            <a:r>
              <a:rPr lang="fr-FR" dirty="0"/>
              <a:t>des informations complémentaires utiles aux diagnostics</a:t>
            </a:r>
          </a:p>
          <a:p>
            <a:r>
              <a:rPr lang="fr-FR" dirty="0" smtClean="0"/>
              <a:t>		Mise </a:t>
            </a:r>
            <a:r>
              <a:rPr lang="fr-FR" dirty="0"/>
              <a:t>en évidence des manques d’informations sur certains sites</a:t>
            </a:r>
          </a:p>
          <a:p>
            <a:r>
              <a:rPr lang="fr-FR" dirty="0" smtClean="0"/>
              <a:t>		Compréhension </a:t>
            </a:r>
            <a:r>
              <a:rPr lang="fr-FR" dirty="0"/>
              <a:t>des logiques fonctionnelles </a:t>
            </a:r>
            <a:r>
              <a:rPr lang="fr-FR" sz="1400" dirty="0"/>
              <a:t>(environnement des </a:t>
            </a:r>
            <a:r>
              <a:rPr lang="fr-FR" sz="1400" dirty="0" smtClean="0"/>
              <a:t>sites, </a:t>
            </a:r>
            <a:r>
              <a:rPr lang="fr-FR" sz="1400" dirty="0"/>
              <a:t>usages, gestion)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Visites complémentaires</a:t>
            </a:r>
          </a:p>
          <a:p>
            <a:r>
              <a:rPr lang="fr-FR" dirty="0" smtClean="0"/>
              <a:t>		Synthèse </a:t>
            </a:r>
            <a:r>
              <a:rPr lang="fr-FR" dirty="0"/>
              <a:t>du diagnostic par site</a:t>
            </a:r>
          </a:p>
          <a:p>
            <a:r>
              <a:rPr lang="fr-FR" dirty="0" smtClean="0"/>
              <a:t>		Analyse </a:t>
            </a:r>
            <a:r>
              <a:rPr lang="fr-FR" dirty="0"/>
              <a:t>des enjeux par site</a:t>
            </a:r>
          </a:p>
        </p:txBody>
      </p:sp>
    </p:spTree>
    <p:extLst>
      <p:ext uri="{BB962C8B-B14F-4D97-AF65-F5344CB8AC3E}">
        <p14:creationId xmlns:p14="http://schemas.microsoft.com/office/powerpoint/2010/main" val="22846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r>
              <a:rPr lang="fr-FR" sz="1200" dirty="0" smtClean="0">
                <a:latin typeface="Arial"/>
                <a:cs typeface="Arial"/>
              </a:rPr>
              <a:t>POINTS CLES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21" name="Diagramme 20"/>
          <p:cNvGraphicFramePr/>
          <p:nvPr>
            <p:extLst/>
          </p:nvPr>
        </p:nvGraphicFramePr>
        <p:xfrm>
          <a:off x="1905000" y="1595505"/>
          <a:ext cx="5405642" cy="335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082800" y="110306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Phases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07821" y="1115762"/>
            <a:ext cx="80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Etapes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5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r>
              <a:rPr lang="fr-FR" sz="1200" dirty="0" smtClean="0">
                <a:latin typeface="Arial"/>
                <a:cs typeface="Arial"/>
              </a:rPr>
              <a:t>CALENDRIER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762000"/>
            <a:ext cx="6666865" cy="33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98"/>
            <a:ext cx="2714909" cy="22394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r>
              <a:rPr lang="fr-FR" sz="1200" dirty="0" smtClean="0">
                <a:latin typeface="Arial"/>
                <a:cs typeface="Arial"/>
              </a:rPr>
              <a:t>AGENDA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14613" y="992981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Comités de Pilotage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08097" y="1865278"/>
            <a:ext cx="33934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Copil n°1: 11 Février de 10 à 12h</a:t>
            </a:r>
          </a:p>
          <a:p>
            <a:endParaRPr lang="fr-FR" dirty="0" smtClean="0"/>
          </a:p>
          <a:p>
            <a:r>
              <a:rPr lang="fr-FR" dirty="0" smtClean="0"/>
              <a:t>Copil </a:t>
            </a:r>
            <a:r>
              <a:rPr lang="fr-FR" dirty="0"/>
              <a:t>n° 2 : 8 avril de 10 à 12h</a:t>
            </a:r>
          </a:p>
          <a:p>
            <a:endParaRPr lang="fr-FR" dirty="0" smtClean="0"/>
          </a:p>
          <a:p>
            <a:r>
              <a:rPr lang="fr-FR" dirty="0" smtClean="0"/>
              <a:t>Copil </a:t>
            </a:r>
            <a:r>
              <a:rPr lang="fr-FR" dirty="0"/>
              <a:t>n°3 : 24 juin de 10 à 12h</a:t>
            </a:r>
          </a:p>
          <a:p>
            <a:endParaRPr lang="fr-FR" dirty="0" smtClean="0"/>
          </a:p>
          <a:p>
            <a:r>
              <a:rPr lang="fr-FR" dirty="0" smtClean="0"/>
              <a:t>Copil </a:t>
            </a:r>
            <a:r>
              <a:rPr lang="fr-FR" dirty="0"/>
              <a:t>n°4 : 14 </a:t>
            </a:r>
            <a:r>
              <a:rPr lang="fr-FR" dirty="0" smtClean="0"/>
              <a:t>Octobre de 10 à 12h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770" y="253999"/>
            <a:ext cx="2831711" cy="27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r>
              <a:rPr lang="fr-FR" sz="1200" dirty="0" smtClean="0">
                <a:latin typeface="Arial"/>
                <a:cs typeface="Arial"/>
              </a:rPr>
              <a:t>AGENDA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14613" y="992981"/>
            <a:ext cx="204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Comités Techniques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14562" y="1959075"/>
            <a:ext cx="35559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CoTech</a:t>
            </a:r>
            <a:r>
              <a:rPr lang="fr-FR" dirty="0" smtClean="0"/>
              <a:t> </a:t>
            </a:r>
            <a:r>
              <a:rPr lang="fr-FR" dirty="0"/>
              <a:t>n°2 : 24 Mars 10 à 12h</a:t>
            </a:r>
          </a:p>
          <a:p>
            <a:endParaRPr lang="fr-FR" dirty="0" smtClean="0"/>
          </a:p>
          <a:p>
            <a:r>
              <a:rPr lang="fr-FR" dirty="0" err="1" smtClean="0"/>
              <a:t>CoTech</a:t>
            </a:r>
            <a:r>
              <a:rPr lang="fr-FR" dirty="0" smtClean="0"/>
              <a:t> </a:t>
            </a:r>
            <a:r>
              <a:rPr lang="fr-FR" dirty="0"/>
              <a:t>n°3 : 8 juin 10 à 12h</a:t>
            </a:r>
          </a:p>
          <a:p>
            <a:endParaRPr lang="fr-FR" dirty="0" smtClean="0"/>
          </a:p>
          <a:p>
            <a:r>
              <a:rPr lang="fr-FR" dirty="0" err="1" smtClean="0"/>
              <a:t>CoTech</a:t>
            </a:r>
            <a:r>
              <a:rPr lang="fr-FR" dirty="0" smtClean="0"/>
              <a:t> </a:t>
            </a:r>
            <a:r>
              <a:rPr lang="fr-FR" dirty="0"/>
              <a:t>n°4 : 29 septembre 10 à </a:t>
            </a:r>
            <a:r>
              <a:rPr lang="fr-FR" dirty="0" smtClean="0"/>
              <a:t>12h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770" y="253999"/>
            <a:ext cx="2831711" cy="27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1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TEMPS D’ECHANGE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1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lid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ORDRE DU JOUR / 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908325" y="1130358"/>
            <a:ext cx="163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PREAMBULE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908325" y="1640530"/>
            <a:ext cx="142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LE PROJET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08325" y="2130223"/>
            <a:ext cx="340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GOUVERNANCE ET ANIMATION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905018" y="3184271"/>
            <a:ext cx="211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GRANDES ETAPES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908325" y="3745652"/>
            <a:ext cx="2393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TEMPS D’ECHANGES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908325" y="2668699"/>
            <a:ext cx="213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BUREAU D’ETUDE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8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34308" y="2387041"/>
            <a:ext cx="527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  <a:latin typeface="Arial"/>
                <a:cs typeface="Arial"/>
              </a:rPr>
              <a:t>PREAMBULE</a:t>
            </a: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2683282" y="2224217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2683282" y="2917181"/>
            <a:ext cx="37057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CONTEXTE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41" y="130595"/>
            <a:ext cx="3283887" cy="464753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" y="2214377"/>
            <a:ext cx="2508733" cy="8803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77" y="3082888"/>
            <a:ext cx="4331368" cy="15448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2644" y="866274"/>
            <a:ext cx="364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espaces naturels métropolitains: 2O ans de gestion des espaces…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4926" y="4627743"/>
            <a:ext cx="2458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« Gestion des espaces »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36058" y="4650324"/>
            <a:ext cx="2464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« Gestion des milieux » </a:t>
            </a:r>
          </a:p>
          <a:p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553291" y="4818845"/>
            <a:ext cx="14827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405669" y="2522404"/>
            <a:ext cx="13060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67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CONTEXTE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77" y="3082888"/>
            <a:ext cx="4331368" cy="15448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2644" y="866274"/>
            <a:ext cx="3647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espaces naturels métropolitains: 2O ans de gestion des espaces…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25523" y="1836081"/>
            <a:ext cx="2023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« 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Entretien des </a:t>
            </a:r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espaces »</a:t>
            </a:r>
          </a:p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414537" y="1847881"/>
            <a:ext cx="200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« </a:t>
            </a:r>
            <a:r>
              <a:rPr lang="fr-FR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Gestion</a:t>
            </a:r>
            <a:br>
              <a:rPr lang="fr-FR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fr-FR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du patrimoine</a:t>
            </a:r>
            <a:r>
              <a:rPr lang="fr-FR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 » </a:t>
            </a:r>
          </a:p>
          <a:p>
            <a:pPr algn="ctr"/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143595" y="2183621"/>
            <a:ext cx="14827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643" y="110043"/>
            <a:ext cx="2310584" cy="329822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26" y="166152"/>
            <a:ext cx="2206228" cy="33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409" y="212185"/>
            <a:ext cx="2194525" cy="336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41" y="273231"/>
            <a:ext cx="2288075" cy="336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71" y="373895"/>
            <a:ext cx="2165747" cy="334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221" y="472228"/>
            <a:ext cx="2172890" cy="326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48" y="553656"/>
            <a:ext cx="2171700" cy="325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96" y="612255"/>
            <a:ext cx="2198279" cy="328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86" y="33481"/>
            <a:ext cx="3082637" cy="46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CONTEXTE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77" y="3082888"/>
            <a:ext cx="4331368" cy="15448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2644" y="866274"/>
            <a:ext cx="356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espaces naturels métropolitains: 2O ans de gestion des espaces….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636762" y="1993106"/>
            <a:ext cx="1814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Stade d’évolution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3936206" y="2362438"/>
            <a:ext cx="0" cy="6111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264819" y="1168853"/>
            <a:ext cx="37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…..  Déjà  14 </a:t>
            </a:r>
            <a:r>
              <a:rPr lang="fr-FR" dirty="0"/>
              <a:t>plans de </a:t>
            </a:r>
            <a:r>
              <a:rPr lang="fr-FR" dirty="0" smtClean="0"/>
              <a:t>gestion mais…</a:t>
            </a:r>
            <a:endParaRPr lang="fr-FR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69" y="2151425"/>
            <a:ext cx="2296869" cy="22968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769" y="1886380"/>
            <a:ext cx="2517842" cy="27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56" y="-78434"/>
            <a:ext cx="5291585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124" y="4900273"/>
            <a:ext cx="260518" cy="833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2153" y="253999"/>
            <a:ext cx="5900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  <a:latin typeface="Arial"/>
                <a:cs typeface="Arial"/>
              </a:rPr>
              <a:t>PREAMBULE / </a:t>
            </a:r>
            <a:r>
              <a:rPr lang="fr-FR" sz="1200" dirty="0" smtClean="0">
                <a:latin typeface="Arial"/>
                <a:cs typeface="Arial"/>
              </a:rPr>
              <a:t>PROBLEMATIQUE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10104" y="4818845"/>
            <a:ext cx="2891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>
                    <a:lumMod val="65000"/>
                  </a:schemeClr>
                </a:solidFill>
                <a:latin typeface="Gotham Book"/>
                <a:cs typeface="Gotham Book"/>
              </a:rPr>
              <a:t>/ Développement territorial et social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9483" y="693551"/>
            <a:ext cx="318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espaces naturels de la MEL: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32153" y="1325792"/>
            <a:ext cx="315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Un vaste patchwork de 1119 Ha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6682" y="1837221"/>
            <a:ext cx="39460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Reflet d’une nature multiple</a:t>
            </a:r>
            <a:br>
              <a:rPr lang="fr-FR" dirty="0" smtClean="0"/>
            </a:br>
            <a:r>
              <a:rPr lang="fr-FR" dirty="0" smtClean="0"/>
              <a:t>			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Expression de contextes et d’usages variés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llipse 3"/>
          <p:cNvSpPr/>
          <p:nvPr/>
        </p:nvSpPr>
        <p:spPr>
          <a:xfrm rot="19746668">
            <a:off x="3480079" y="713765"/>
            <a:ext cx="4255917" cy="819903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 rot="657969">
            <a:off x="7337775" y="2172095"/>
            <a:ext cx="1203663" cy="215545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564982" y="1443299"/>
            <a:ext cx="3347186" cy="75149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1653060">
            <a:off x="5217214" y="2169261"/>
            <a:ext cx="1692783" cy="292861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49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 PowerPoint.pptx" id="{9F1421C5-333B-4128-8823-6102775F487A}" vid="{E35128B7-100A-4B4C-9B43-CBB7D98887C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FAFCF8DCABB547A518D2C43B7922BD" ma:contentTypeVersion="0" ma:contentTypeDescription="Crée un document." ma:contentTypeScope="" ma:versionID="4c806830f069815499d51301f6825e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71787B-B355-4B8B-A6A8-FFD9BCE5D62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B961057-580E-42BB-A6F9-0E04FF261E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48F170F-07B4-461B-A0FE-66B1FA0BEA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PowerPoint</Template>
  <TotalTime>5769</TotalTime>
  <Words>1158</Words>
  <Application>Microsoft Office PowerPoint</Application>
  <PresentationFormat>Affichage à l'écran (16:9)</PresentationFormat>
  <Paragraphs>390</Paragraphs>
  <Slides>38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Courier New</vt:lpstr>
      <vt:lpstr>Gotham Book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M.E.L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COUTEL Céline</dc:creator>
  <cp:lastModifiedBy>NEF Samuel</cp:lastModifiedBy>
  <cp:revision>136</cp:revision>
  <cp:lastPrinted>2021-01-12T11:05:31Z</cp:lastPrinted>
  <dcterms:created xsi:type="dcterms:W3CDTF">2020-12-18T10:19:30Z</dcterms:created>
  <dcterms:modified xsi:type="dcterms:W3CDTF">2021-01-12T17:40:36Z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0x010100EDFAFCF8DCABB547A518D2C43B7922BD</vt:lpwstr>
  </property>
  <property fmtid="{D5CDD505-2E9C-101B-9397-08002B2CF9AE}" pid="3" name="LM_Doc_Lieu">
    <vt:lpwstr/>
  </property>
  <property fmtid="{D5CDD505-2E9C-101B-9397-08002B2CF9AE}" pid="4" name="LM_Doc_MotCle">
    <vt:lpwstr>87;#Présentation|f6d96bf0-8f87-477e-a732-139c4c8b067e</vt:lpwstr>
  </property>
  <property fmtid="{D5CDD505-2E9C-101B-9397-08002B2CF9AE}" pid="5" name="LM_Doc_Classement">
    <vt:lpwstr>27;#Modèle|c66f9385-b4d7-400c-b743-5c2e198456e5</vt:lpwstr>
  </property>
</Properties>
</file>